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2" r:id="rId20"/>
    <p:sldId id="275" r:id="rId21"/>
    <p:sldId id="276" r:id="rId22"/>
    <p:sldId id="277" r:id="rId23"/>
    <p:sldId id="278" r:id="rId24"/>
    <p:sldId id="279" r:id="rId25"/>
    <p:sldId id="295" r:id="rId26"/>
    <p:sldId id="296" r:id="rId27"/>
    <p:sldId id="280" r:id="rId28"/>
    <p:sldId id="281" r:id="rId29"/>
    <p:sldId id="282" r:id="rId30"/>
    <p:sldId id="283" r:id="rId31"/>
    <p:sldId id="292" r:id="rId32"/>
    <p:sldId id="284" r:id="rId33"/>
    <p:sldId id="286" r:id="rId34"/>
    <p:sldId id="287" r:id="rId35"/>
    <p:sldId id="288" r:id="rId36"/>
    <p:sldId id="285" r:id="rId37"/>
    <p:sldId id="289" r:id="rId38"/>
    <p:sldId id="293" r:id="rId39"/>
    <p:sldId id="294" r:id="rId40"/>
    <p:sldId id="290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3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BDF9-D7EC-4BB5-8558-6944F57173A3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D56788A-ECC5-4904-9295-F290036E2D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BDF9-D7EC-4BB5-8558-6944F57173A3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6788A-ECC5-4904-9295-F290036E2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BDF9-D7EC-4BB5-8558-6944F57173A3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6788A-ECC5-4904-9295-F290036E2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BDF9-D7EC-4BB5-8558-6944F57173A3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6788A-ECC5-4904-9295-F290036E2D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BDF9-D7EC-4BB5-8558-6944F57173A3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D56788A-ECC5-4904-9295-F290036E2D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BDF9-D7EC-4BB5-8558-6944F57173A3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6788A-ECC5-4904-9295-F290036E2D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BDF9-D7EC-4BB5-8558-6944F57173A3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6788A-ECC5-4904-9295-F290036E2DD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BDF9-D7EC-4BB5-8558-6944F57173A3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6788A-ECC5-4904-9295-F290036E2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BDF9-D7EC-4BB5-8558-6944F57173A3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6788A-ECC5-4904-9295-F290036E2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BDF9-D7EC-4BB5-8558-6944F57173A3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6788A-ECC5-4904-9295-F290036E2DD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BDF9-D7EC-4BB5-8558-6944F57173A3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D56788A-ECC5-4904-9295-F290036E2DD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EDBDF9-D7EC-4BB5-8558-6944F57173A3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D56788A-ECC5-4904-9295-F290036E2D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lm.nih.gov/medlineplus/encephalitis.html" TargetMode="External"/><Relationship Id="rId2" Type="http://schemas.openxmlformats.org/officeDocument/2006/relationships/hyperlink" Target="http://en.wikipedia.org/wiki/Borderline_personality_disorder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mh.nih.gov/health/publications/bipolar-disorder/complete-index.shtml" TargetMode="External"/><Relationship Id="rId2" Type="http://schemas.openxmlformats.org/officeDocument/2006/relationships/hyperlink" Target="http://www.webmd.com/anxiety-panic/guide/mental-health-anxiety-disorder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imh.nih.gov/health/topics/schizophrenia/index.shtml" TargetMode="External"/><Relationship Id="rId4" Type="http://schemas.openxmlformats.org/officeDocument/2006/relationships/hyperlink" Target="http://www.nimh.nih.gov/health/topics/autism-spectrum-disorders-pervasive-developmental-disorders/index.shtml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s-handinhandtoolkit.info/" TargetMode="External"/><Relationship Id="rId2" Type="http://schemas.openxmlformats.org/officeDocument/2006/relationships/hyperlink" Target="https://www.healthcare.uiowa.edu/igec/iaadap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hcancal.org/quality_improvement/qualityinitiative/Pages/Antipsychotics.asp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tcm.org/assets/documents/forms/cdph_lc_antipsychotic_survey_tool_07_11_12.pdf" TargetMode="External"/><Relationship Id="rId2" Type="http://schemas.openxmlformats.org/officeDocument/2006/relationships/hyperlink" Target="http://www.nhqualitycampaign.org/star_index.aspx?controls=dementiaCar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.gov.bc.ca/pharmacare/adti/clinician/pdf/ADTI%20SMMSE-GDS%20Reference%20Card.pdf" TargetMode="External"/><Relationship Id="rId2" Type="http://schemas.openxmlformats.org/officeDocument/2006/relationships/hyperlink" Target="http://dhmh.dfmc.org/longTermCare/documents/BIMS_Form_Instruction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edschool.slu.edu/agingsuccessfully/pdfsurveys/slumsexam_05.pdf" TargetMode="External"/><Relationship Id="rId4" Type="http://schemas.openxmlformats.org/officeDocument/2006/relationships/hyperlink" Target="http://www.alz.org/documents_custom/minicog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ramsoncenter.org/pri/documents/iadl.pdf" TargetMode="External"/><Relationship Id="rId2" Type="http://schemas.openxmlformats.org/officeDocument/2006/relationships/hyperlink" Target="http://www.health.fgov.be/internet2Prd/groups/public/@public/@dg1/@acutecare/documents/ie2divers/19073273_nl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onsultgerirn.org/uploads/File/trythis/try_this_13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act2.net/docs/INTERACT%20Version%203.0%20Tools/Decision%20Support%20Tools/Care%20Paths/Care_Path_CHANGE_IN_BEHAVIOR%20Dec%2029%202012%20revised.pdf" TargetMode="External"/><Relationship Id="rId2" Type="http://schemas.openxmlformats.org/officeDocument/2006/relationships/hyperlink" Target="http://interact2.net/docs/INTERACT%20Version%203.0%20Tools/Decision%20Support%20Tools/Care%20Paths/INTERACT%20Care_Path_%20Acute_MENTAL_STATUS_CHANGE%20Dec%2029%202012%20revised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Tim Gieseke MD, CMD</a:t>
            </a:r>
          </a:p>
          <a:p>
            <a:r>
              <a:rPr lang="en-US" dirty="0" smtClean="0"/>
              <a:t>Assoc. Clinical Prof. UCSF</a:t>
            </a:r>
          </a:p>
          <a:p>
            <a:r>
              <a:rPr lang="en-US" dirty="0" smtClean="0"/>
              <a:t>Multi-facility Medical Director</a:t>
            </a:r>
          </a:p>
          <a:p>
            <a:r>
              <a:rPr lang="en-US" dirty="0" smtClean="0"/>
              <a:t>gieseke@sonic.net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Dementia Care 2013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7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Depression is Common in Dementia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Screen with PHQ-9 and OV for non-verbal patients on MDS 3.0</a:t>
            </a:r>
          </a:p>
          <a:p>
            <a:r>
              <a:rPr lang="en-US" dirty="0" smtClean="0"/>
              <a:t>Is there a history (or family </a:t>
            </a:r>
            <a:r>
              <a:rPr lang="en-US" dirty="0" err="1" smtClean="0"/>
              <a:t>hx</a:t>
            </a:r>
            <a:r>
              <a:rPr lang="en-US" dirty="0" smtClean="0"/>
              <a:t>) of prior depression?</a:t>
            </a:r>
          </a:p>
          <a:p>
            <a:r>
              <a:rPr lang="en-US" dirty="0" smtClean="0"/>
              <a:t>Is there a history of substance abuse disorder?</a:t>
            </a:r>
          </a:p>
          <a:p>
            <a:r>
              <a:rPr lang="en-US" dirty="0" smtClean="0"/>
              <a:t>If depression is present, cognition may improve with effective treatment of depression.  </a:t>
            </a:r>
          </a:p>
          <a:p>
            <a:r>
              <a:rPr lang="en-US" dirty="0" smtClean="0"/>
              <a:t>Apathy is common in both depression and dementia, but folk with depression usually:</a:t>
            </a:r>
          </a:p>
          <a:p>
            <a:pPr lvl="1"/>
            <a:r>
              <a:rPr lang="en-US" dirty="0" smtClean="0"/>
              <a:t>Complain of memory loss, but memory tests well.</a:t>
            </a:r>
          </a:p>
          <a:p>
            <a:pPr lvl="1"/>
            <a:r>
              <a:rPr lang="en-US" dirty="0" smtClean="0"/>
              <a:t>Poor concentration</a:t>
            </a:r>
          </a:p>
          <a:p>
            <a:pPr lvl="1"/>
            <a:r>
              <a:rPr lang="en-US" dirty="0" smtClean="0"/>
              <a:t>Gives up easily on testing</a:t>
            </a:r>
          </a:p>
          <a:p>
            <a:pPr lvl="1"/>
            <a:r>
              <a:rPr lang="en-US" dirty="0" smtClean="0"/>
              <a:t>Orientation is generally intact</a:t>
            </a:r>
          </a:p>
          <a:p>
            <a:pPr lvl="1"/>
            <a:r>
              <a:rPr lang="en-US" dirty="0" smtClean="0"/>
              <a:t>Aphasia and apraxia are absent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05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Dementia Syndromes </a:t>
            </a:r>
            <a:r>
              <a:rPr lang="en-US" dirty="0"/>
              <a:t> </a:t>
            </a:r>
            <a:r>
              <a:rPr lang="en-US" dirty="0" smtClean="0"/>
              <a:t>  ~ Prevalence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Alzhiemers</a:t>
            </a:r>
            <a:r>
              <a:rPr lang="en-US" dirty="0" smtClean="0"/>
              <a:t> (DAT)				50-60%</a:t>
            </a:r>
          </a:p>
          <a:p>
            <a:r>
              <a:rPr lang="en-US" dirty="0" err="1" smtClean="0"/>
              <a:t>Lewy</a:t>
            </a:r>
            <a:r>
              <a:rPr lang="en-US" dirty="0" smtClean="0"/>
              <a:t> Body (DLB)				10-15%</a:t>
            </a:r>
          </a:p>
          <a:p>
            <a:r>
              <a:rPr lang="en-US" dirty="0" smtClean="0"/>
              <a:t>Vascular (</a:t>
            </a:r>
            <a:r>
              <a:rPr lang="en-US" dirty="0" err="1" smtClean="0"/>
              <a:t>VaD</a:t>
            </a:r>
            <a:r>
              <a:rPr lang="en-US" dirty="0" smtClean="0"/>
              <a:t>)					10-15%</a:t>
            </a:r>
          </a:p>
          <a:p>
            <a:r>
              <a:rPr lang="en-US" dirty="0" smtClean="0"/>
              <a:t>Mixed (DAT + </a:t>
            </a:r>
            <a:r>
              <a:rPr lang="en-US" dirty="0" err="1" smtClean="0"/>
              <a:t>VaD</a:t>
            </a:r>
            <a:r>
              <a:rPr lang="en-US" dirty="0" smtClean="0"/>
              <a:t>)				10-15%</a:t>
            </a:r>
          </a:p>
          <a:p>
            <a:r>
              <a:rPr lang="en-US" dirty="0" err="1" smtClean="0"/>
              <a:t>Parkinsons</a:t>
            </a:r>
            <a:r>
              <a:rPr lang="en-US" dirty="0" smtClean="0"/>
              <a:t> (PDD)				       5%</a:t>
            </a:r>
          </a:p>
          <a:p>
            <a:r>
              <a:rPr lang="en-US" dirty="0" err="1" smtClean="0"/>
              <a:t>Fronto</a:t>
            </a:r>
            <a:r>
              <a:rPr lang="en-US" dirty="0" smtClean="0"/>
              <a:t>-Temporal (FTD = Picks </a:t>
            </a:r>
            <a:r>
              <a:rPr lang="en-US" dirty="0" err="1" smtClean="0"/>
              <a:t>dz</a:t>
            </a:r>
            <a:r>
              <a:rPr lang="en-US" dirty="0" smtClean="0"/>
              <a:t>)		       5%</a:t>
            </a:r>
          </a:p>
          <a:p>
            <a:r>
              <a:rPr lang="en-US" dirty="0" smtClean="0"/>
              <a:t>Reversible:					       5%</a:t>
            </a:r>
          </a:p>
          <a:p>
            <a:pPr lvl="1"/>
            <a:r>
              <a:rPr lang="en-US" dirty="0" smtClean="0"/>
              <a:t>Depression;  B-12;  Meds;  etc. </a:t>
            </a:r>
          </a:p>
          <a:p>
            <a:r>
              <a:rPr lang="en-US" dirty="0" smtClean="0"/>
              <a:t>Others:  </a:t>
            </a:r>
            <a:r>
              <a:rPr lang="en-US" dirty="0" err="1" smtClean="0"/>
              <a:t>Supranuclear</a:t>
            </a:r>
            <a:r>
              <a:rPr lang="en-US" dirty="0" smtClean="0"/>
              <a:t> </a:t>
            </a:r>
            <a:r>
              <a:rPr lang="en-US" dirty="0" err="1" smtClean="0"/>
              <a:t>Palsey</a:t>
            </a:r>
            <a:r>
              <a:rPr lang="en-US" dirty="0" smtClean="0"/>
              <a:t>;  Jacob </a:t>
            </a:r>
            <a:r>
              <a:rPr lang="en-US" dirty="0" err="1" smtClean="0"/>
              <a:t>Creutzfeld</a:t>
            </a:r>
            <a:r>
              <a:rPr lang="en-US" dirty="0" smtClean="0"/>
              <a:t>, and many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60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Alzheimer's Clinical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Age is greatest risk factor </a:t>
            </a:r>
          </a:p>
          <a:p>
            <a:pPr lvl="1"/>
            <a:r>
              <a:rPr lang="en-US" dirty="0" smtClean="0"/>
              <a:t>1% at 60 y/o and doubles q 5 years</a:t>
            </a:r>
          </a:p>
          <a:p>
            <a:r>
              <a:rPr lang="en-US" dirty="0" smtClean="0"/>
              <a:t>Insidious onset with slow decline over many years</a:t>
            </a:r>
          </a:p>
          <a:p>
            <a:r>
              <a:rPr lang="en-US" dirty="0" smtClean="0"/>
              <a:t>Life expectancy ~ 10 years from diagnosis</a:t>
            </a:r>
          </a:p>
          <a:p>
            <a:r>
              <a:rPr lang="en-US" dirty="0" smtClean="0"/>
              <a:t>Initial cognitive loss in memory and executive function</a:t>
            </a:r>
          </a:p>
          <a:p>
            <a:pPr lvl="1"/>
            <a:r>
              <a:rPr lang="en-US" dirty="0" smtClean="0"/>
              <a:t>loss of initiative (apathy) is common</a:t>
            </a:r>
          </a:p>
          <a:p>
            <a:r>
              <a:rPr lang="en-US" dirty="0" smtClean="0"/>
              <a:t>Language loss and agnosias with confusion occur later</a:t>
            </a:r>
          </a:p>
          <a:p>
            <a:pPr lvl="1"/>
            <a:r>
              <a:rPr lang="en-US" dirty="0" smtClean="0"/>
              <a:t>Predisposes to behavioral problems, sleep disturbance, and poor hygiene</a:t>
            </a:r>
          </a:p>
          <a:p>
            <a:r>
              <a:rPr lang="en-US" dirty="0" smtClean="0"/>
              <a:t>Apraxias and loss of music appreciation occur late in the disease.  </a:t>
            </a:r>
          </a:p>
        </p:txBody>
      </p:sp>
    </p:spTree>
    <p:extLst>
      <p:ext uri="{BB962C8B-B14F-4D97-AF65-F5344CB8AC3E}">
        <p14:creationId xmlns:p14="http://schemas.microsoft.com/office/powerpoint/2010/main" val="20695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Lewy</a:t>
            </a:r>
            <a:r>
              <a:rPr lang="en-US" dirty="0" smtClean="0"/>
              <a:t> Body Dementia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Presents typically with:</a:t>
            </a:r>
          </a:p>
          <a:p>
            <a:pPr lvl="1"/>
            <a:r>
              <a:rPr lang="en-US" dirty="0" smtClean="0"/>
              <a:t>Early Parkinson shuffle, tremor, imbalance &lt; 1 year duration</a:t>
            </a:r>
          </a:p>
          <a:p>
            <a:pPr lvl="1"/>
            <a:r>
              <a:rPr lang="en-US" dirty="0" smtClean="0"/>
              <a:t>Vivid frightening visual &amp; auditory hallucinations with potential for sudden and unexpected physical aggression</a:t>
            </a:r>
          </a:p>
          <a:p>
            <a:pPr lvl="1"/>
            <a:r>
              <a:rPr lang="en-US" dirty="0" smtClean="0"/>
              <a:t>Paranoid delusions supported by hallucinations</a:t>
            </a:r>
          </a:p>
          <a:p>
            <a:pPr lvl="1"/>
            <a:r>
              <a:rPr lang="en-US" dirty="0" smtClean="0"/>
              <a:t>Fluctuating levels of consciousness and impairment </a:t>
            </a:r>
          </a:p>
          <a:p>
            <a:pPr lvl="1"/>
            <a:r>
              <a:rPr lang="en-US" dirty="0" smtClean="0"/>
              <a:t>Some days seem normal</a:t>
            </a:r>
          </a:p>
          <a:p>
            <a:pPr lvl="1"/>
            <a:r>
              <a:rPr lang="en-US" dirty="0" smtClean="0"/>
              <a:t>Not much memory loss early on</a:t>
            </a:r>
          </a:p>
          <a:p>
            <a:pPr lvl="1"/>
            <a:r>
              <a:rPr lang="en-US" dirty="0" smtClean="0"/>
              <a:t>Very sensitive to side effects of antipsychotics.  </a:t>
            </a:r>
          </a:p>
          <a:p>
            <a:r>
              <a:rPr lang="en-US" b="1" u="sng" dirty="0" smtClean="0"/>
              <a:t>Aricept</a:t>
            </a:r>
            <a:r>
              <a:rPr lang="en-US" dirty="0" smtClean="0"/>
              <a:t> (Donepezil) or other Acetylcholine Esterase Inhibitors (ACEIs) may dramatically reduce hallucinations and paranoia </a:t>
            </a:r>
          </a:p>
          <a:p>
            <a:r>
              <a:rPr lang="en-US" dirty="0" smtClean="0"/>
              <a:t>Antidepressants may help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79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Vascular Dementia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CVAs may result in sudden development of dementia in close proximity to the CVA.</a:t>
            </a:r>
          </a:p>
          <a:p>
            <a:r>
              <a:rPr lang="en-US" dirty="0" smtClean="0"/>
              <a:t>Presents with more defined onset and cognition tends to decline with each new CVA.</a:t>
            </a:r>
          </a:p>
          <a:p>
            <a:r>
              <a:rPr lang="en-US" dirty="0" smtClean="0"/>
              <a:t>CVAs may be “Silent” only seen on CT or MRI scans</a:t>
            </a:r>
          </a:p>
          <a:p>
            <a:r>
              <a:rPr lang="en-US" dirty="0" smtClean="0"/>
              <a:t>Age is a strong risk factor, so DAT and </a:t>
            </a:r>
            <a:r>
              <a:rPr lang="en-US" dirty="0" err="1" smtClean="0"/>
              <a:t>VaD</a:t>
            </a:r>
            <a:r>
              <a:rPr lang="en-US" dirty="0" smtClean="0"/>
              <a:t> commonly occur together as a </a:t>
            </a:r>
            <a:r>
              <a:rPr lang="en-US" b="1" u="sng" dirty="0" smtClean="0"/>
              <a:t>Mixed Dementia</a:t>
            </a:r>
          </a:p>
          <a:p>
            <a:r>
              <a:rPr lang="en-US" dirty="0" smtClean="0"/>
              <a:t>Other risk factors to manage:</a:t>
            </a:r>
          </a:p>
          <a:p>
            <a:pPr lvl="1"/>
            <a:r>
              <a:rPr lang="en-US" dirty="0" smtClean="0"/>
              <a:t>Atrial Fibrillation – consider anticoagulation</a:t>
            </a:r>
          </a:p>
          <a:p>
            <a:pPr lvl="1"/>
            <a:r>
              <a:rPr lang="en-US" dirty="0" smtClean="0"/>
              <a:t>HBP</a:t>
            </a:r>
          </a:p>
          <a:p>
            <a:pPr lvl="1"/>
            <a:r>
              <a:rPr lang="en-US" dirty="0" smtClean="0"/>
              <a:t>Diabetes</a:t>
            </a:r>
          </a:p>
          <a:p>
            <a:pPr lvl="1"/>
            <a:r>
              <a:rPr lang="en-US" dirty="0" smtClean="0"/>
              <a:t>Lipid Disorders</a:t>
            </a:r>
          </a:p>
          <a:p>
            <a:pPr lvl="1"/>
            <a:r>
              <a:rPr lang="en-US" dirty="0" smtClean="0"/>
              <a:t>Cigarettes </a:t>
            </a:r>
          </a:p>
        </p:txBody>
      </p:sp>
    </p:spTree>
    <p:extLst>
      <p:ext uri="{BB962C8B-B14F-4D97-AF65-F5344CB8AC3E}">
        <p14:creationId xmlns:p14="http://schemas.microsoft.com/office/powerpoint/2010/main" val="360803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Parkinson’s Dementia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Dementia generally occurs &gt; 7 years after diagnosis of PD when commonly see</a:t>
            </a:r>
          </a:p>
          <a:p>
            <a:pPr lvl="1"/>
            <a:r>
              <a:rPr lang="en-US" dirty="0" smtClean="0"/>
              <a:t>Significant mobility impairment, dystonia, </a:t>
            </a:r>
            <a:r>
              <a:rPr lang="en-US" dirty="0" err="1" smtClean="0"/>
              <a:t>dysphagias</a:t>
            </a:r>
            <a:r>
              <a:rPr lang="en-US" dirty="0" smtClean="0"/>
              <a:t>, and dysautonomias </a:t>
            </a:r>
          </a:p>
          <a:p>
            <a:r>
              <a:rPr lang="en-US" dirty="0" smtClean="0"/>
              <a:t>Once dementia develops PD meds may increase nocturnal hallucinations and impulsiveness (&gt; fall risk)</a:t>
            </a:r>
          </a:p>
          <a:p>
            <a:r>
              <a:rPr lang="en-US" dirty="0" smtClean="0"/>
              <a:t>Dementia manifestations are similar to </a:t>
            </a:r>
            <a:r>
              <a:rPr lang="en-US" dirty="0" err="1" smtClean="0"/>
              <a:t>Lewy</a:t>
            </a:r>
            <a:r>
              <a:rPr lang="en-US" dirty="0" smtClean="0"/>
              <a:t> Body with significant delusions</a:t>
            </a:r>
          </a:p>
          <a:p>
            <a:r>
              <a:rPr lang="en-US" dirty="0" smtClean="0"/>
              <a:t>Aricept (Donepezil) may be tried. </a:t>
            </a:r>
          </a:p>
          <a:p>
            <a:r>
              <a:rPr lang="en-US" dirty="0" smtClean="0"/>
              <a:t>Sometimes tapering off the PD meds helps the distressing hallucinations, delusions and impulsiveness, but PD motor symptoms may worsen off meds.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9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Fronto</a:t>
            </a:r>
            <a:r>
              <a:rPr lang="en-US" dirty="0" smtClean="0"/>
              <a:t>-Temporal Dementia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Progressive Atrophy of above lobes, but not memory centers, so memory tends to be preserved</a:t>
            </a:r>
          </a:p>
          <a:p>
            <a:pPr lvl="1"/>
            <a:r>
              <a:rPr lang="en-US" dirty="0" smtClean="0"/>
              <a:t>Fail to recognize functional impairments</a:t>
            </a:r>
          </a:p>
          <a:p>
            <a:pPr lvl="1"/>
            <a:r>
              <a:rPr lang="en-US" dirty="0" smtClean="0"/>
              <a:t>Receptive &amp; Expressive Aphasia</a:t>
            </a:r>
          </a:p>
          <a:p>
            <a:pPr lvl="1"/>
            <a:r>
              <a:rPr lang="en-US" dirty="0" smtClean="0"/>
              <a:t>Social disinhibition with repetitive behaviors</a:t>
            </a:r>
          </a:p>
          <a:p>
            <a:pPr lvl="1"/>
            <a:r>
              <a:rPr lang="en-US" dirty="0" smtClean="0"/>
              <a:t>Pseudobulbar affect</a:t>
            </a:r>
          </a:p>
          <a:p>
            <a:r>
              <a:rPr lang="en-US" dirty="0" smtClean="0"/>
              <a:t>Occurs at younger age then other dementias</a:t>
            </a:r>
          </a:p>
          <a:p>
            <a:pPr lvl="1"/>
            <a:r>
              <a:rPr lang="en-US" dirty="0" smtClean="0"/>
              <a:t>35-70 y/o at onset</a:t>
            </a:r>
          </a:p>
          <a:p>
            <a:r>
              <a:rPr lang="en-US" dirty="0" smtClean="0"/>
              <a:t>Familial occurrence in 20-40% of cases</a:t>
            </a:r>
          </a:p>
          <a:p>
            <a:r>
              <a:rPr lang="en-US" dirty="0" smtClean="0"/>
              <a:t>Shorter survival from dx ~ 8.7 years</a:t>
            </a:r>
          </a:p>
          <a:p>
            <a:r>
              <a:rPr lang="en-US" dirty="0" smtClean="0"/>
              <a:t>Anti-depressants occasionally helpful, but not ACEIs</a:t>
            </a:r>
            <a:r>
              <a:rPr lang="en-US" dirty="0"/>
              <a:t> </a:t>
            </a:r>
            <a:r>
              <a:rPr lang="en-US" dirty="0" smtClean="0"/>
              <a:t>like Aricept (</a:t>
            </a:r>
            <a:r>
              <a:rPr lang="en-US" dirty="0" err="1" smtClean="0"/>
              <a:t>Donepezol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1117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Is there a Mental Health History or Brain Injury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Substance Abuse Disorder</a:t>
            </a:r>
          </a:p>
          <a:p>
            <a:pPr lvl="1"/>
            <a:r>
              <a:rPr lang="en-US" dirty="0" smtClean="0"/>
              <a:t>Alcohol</a:t>
            </a:r>
          </a:p>
          <a:p>
            <a:pPr lvl="1"/>
            <a:r>
              <a:rPr lang="en-US" dirty="0" smtClean="0"/>
              <a:t>Opiods or Benzos</a:t>
            </a:r>
          </a:p>
          <a:p>
            <a:pPr lvl="1"/>
            <a:r>
              <a:rPr lang="en-US" dirty="0" smtClean="0"/>
              <a:t>Borderline Personality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en.wikipedia.org/wiki/Borderline_personality_disorder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Brain injury?</a:t>
            </a:r>
          </a:p>
          <a:p>
            <a:pPr lvl="1"/>
            <a:r>
              <a:rPr lang="en-US" dirty="0" smtClean="0"/>
              <a:t>Trauma, anoxic, Multiple Sclerosis, or hypoglycemic</a:t>
            </a:r>
          </a:p>
          <a:p>
            <a:r>
              <a:rPr lang="en-US" dirty="0" smtClean="0"/>
              <a:t>Encephalopathy</a:t>
            </a:r>
          </a:p>
          <a:p>
            <a:pPr lvl="1"/>
            <a:r>
              <a:rPr lang="en-US" dirty="0" smtClean="0"/>
              <a:t>Hepatic, HIV, Herpes Encephalitis 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www.nlm.nih.gov/medlineplus/encephalitis.html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1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Pre-dementia Mental Disorders?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Anxiety Disorder</a:t>
            </a:r>
          </a:p>
          <a:p>
            <a:pPr lvl="1"/>
            <a:r>
              <a:rPr lang="en-US" dirty="0"/>
              <a:t>Generalized, </a:t>
            </a:r>
            <a:r>
              <a:rPr lang="en-US" dirty="0" smtClean="0"/>
              <a:t>PTSD, Panic </a:t>
            </a:r>
            <a:r>
              <a:rPr lang="en-US" dirty="0"/>
              <a:t>Attacks, OCD, </a:t>
            </a:r>
            <a:r>
              <a:rPr lang="en-US" dirty="0" smtClean="0"/>
              <a:t>Phobias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www.webmd.com/anxiety-panic/guide/mental-health-anxiety-disorders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Bipolar </a:t>
            </a:r>
            <a:r>
              <a:rPr lang="en-US" dirty="0" smtClean="0"/>
              <a:t>Disorder</a:t>
            </a:r>
            <a:endParaRPr lang="en-US" dirty="0"/>
          </a:p>
          <a:p>
            <a:pPr lvl="1"/>
            <a:r>
              <a:rPr lang="en-US" dirty="0"/>
              <a:t>Antidepressants if used without mood stabilizer may promote rapid cycling to </a:t>
            </a:r>
            <a:r>
              <a:rPr lang="en-US" dirty="0" smtClean="0"/>
              <a:t>mania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www.nimh.nih.gov/health/publications/bipolar-disorder/complete-index.shtml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Autistic Spectrum </a:t>
            </a:r>
            <a:r>
              <a:rPr lang="en-US" dirty="0" smtClean="0"/>
              <a:t>Disorder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www.nimh.nih.gov/health/topics/autism-spectrum-disorders-pervasive-developmental-disorders/index.shtml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Schizophrenia</a:t>
            </a:r>
          </a:p>
          <a:p>
            <a:pPr lvl="1"/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www.nimh.nih.gov/health/topics/schizophrenia/index.shtml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58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Pharmacologic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Meds appropriate for identified co-morbid mental health problems</a:t>
            </a:r>
          </a:p>
          <a:p>
            <a:r>
              <a:rPr lang="en-US" b="1" u="sng" dirty="0" smtClean="0"/>
              <a:t>Antidepressants</a:t>
            </a:r>
            <a:r>
              <a:rPr lang="en-US" dirty="0" smtClean="0"/>
              <a:t> in Dementia</a:t>
            </a:r>
          </a:p>
          <a:p>
            <a:pPr lvl="1"/>
            <a:r>
              <a:rPr lang="en-US" dirty="0" smtClean="0"/>
              <a:t>Sertraline (Zoloft) SSRI of choice – well tolerated and few drug interactions</a:t>
            </a:r>
          </a:p>
          <a:p>
            <a:pPr lvl="2"/>
            <a:r>
              <a:rPr lang="en-US" dirty="0" smtClean="0"/>
              <a:t>Citalopram (</a:t>
            </a:r>
            <a:r>
              <a:rPr lang="en-US" dirty="0" err="1" smtClean="0"/>
              <a:t>Celexa</a:t>
            </a:r>
            <a:r>
              <a:rPr lang="en-US" dirty="0" smtClean="0"/>
              <a:t>) may prolong QT interval at higher doses and has many drug interactions that worsen the QT interval.  </a:t>
            </a:r>
          </a:p>
          <a:p>
            <a:pPr lvl="1"/>
            <a:r>
              <a:rPr lang="en-US" dirty="0" err="1" smtClean="0"/>
              <a:t>Mirtazepine</a:t>
            </a:r>
            <a:r>
              <a:rPr lang="en-US" dirty="0" smtClean="0"/>
              <a:t> (</a:t>
            </a:r>
            <a:r>
              <a:rPr lang="en-US" dirty="0" err="1" smtClean="0"/>
              <a:t>Remeron</a:t>
            </a:r>
            <a:r>
              <a:rPr lang="en-US" dirty="0" smtClean="0"/>
              <a:t>) consider if need hypnotic &amp; appetite enhancer.  </a:t>
            </a:r>
          </a:p>
          <a:p>
            <a:pPr lvl="1"/>
            <a:r>
              <a:rPr lang="en-US" dirty="0" err="1" smtClean="0"/>
              <a:t>Venlefaxine</a:t>
            </a:r>
            <a:r>
              <a:rPr lang="en-US" dirty="0" smtClean="0"/>
              <a:t> (Effexor) or Duloxetine (Cymbalta) if neuropathic pain &amp; depression</a:t>
            </a:r>
          </a:p>
          <a:p>
            <a:r>
              <a:rPr lang="en-US" b="1" u="sng" dirty="0" smtClean="0"/>
              <a:t>Memory Enhancers </a:t>
            </a:r>
            <a:r>
              <a:rPr lang="en-US" dirty="0" smtClean="0"/>
              <a:t>(in DAT, most don’t benefit)</a:t>
            </a:r>
          </a:p>
          <a:p>
            <a:pPr lvl="1"/>
            <a:r>
              <a:rPr lang="en-US" dirty="0" smtClean="0"/>
              <a:t>ACEIs like </a:t>
            </a:r>
            <a:r>
              <a:rPr lang="en-US" u="sng" dirty="0" smtClean="0"/>
              <a:t>Donepez</a:t>
            </a:r>
            <a:r>
              <a:rPr lang="en-US" dirty="0" smtClean="0"/>
              <a:t>il (Aricept</a:t>
            </a:r>
            <a:r>
              <a:rPr lang="en-US" u="sng" dirty="0" smtClean="0"/>
              <a:t>)</a:t>
            </a:r>
            <a:r>
              <a:rPr lang="en-US" dirty="0" smtClean="0"/>
              <a:t>, but falls &amp; anorexia risk</a:t>
            </a:r>
          </a:p>
          <a:p>
            <a:pPr lvl="1"/>
            <a:r>
              <a:rPr lang="en-US" dirty="0" smtClean="0"/>
              <a:t>NMDA Antagonists like </a:t>
            </a:r>
            <a:r>
              <a:rPr lang="en-US" u="sng" dirty="0" err="1" smtClean="0"/>
              <a:t>Memantine</a:t>
            </a:r>
            <a:r>
              <a:rPr lang="en-US" dirty="0" smtClean="0"/>
              <a:t> (Namenda</a:t>
            </a:r>
            <a:r>
              <a:rPr lang="en-US" u="sng" dirty="0" smtClean="0"/>
              <a:t>)</a:t>
            </a:r>
          </a:p>
          <a:p>
            <a:pPr lvl="1"/>
            <a:r>
              <a:rPr lang="en-US" b="1" u="sng" dirty="0" smtClean="0"/>
              <a:t>Not both: </a:t>
            </a:r>
            <a:r>
              <a:rPr lang="en-US" dirty="0" smtClean="0"/>
              <a:t>no increased efficacy in recent studies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18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Dementia Syndromes</a:t>
            </a:r>
          </a:p>
          <a:p>
            <a:r>
              <a:rPr lang="en-US" dirty="0" smtClean="0"/>
              <a:t>Stressors &amp; Delirium Syndrome</a:t>
            </a:r>
          </a:p>
          <a:p>
            <a:r>
              <a:rPr lang="en-US" dirty="0" smtClean="0"/>
              <a:t>Mental Health Co-morbidities</a:t>
            </a:r>
          </a:p>
          <a:p>
            <a:r>
              <a:rPr lang="en-US" dirty="0" smtClean="0"/>
              <a:t>Pharmacologic Management</a:t>
            </a:r>
          </a:p>
          <a:p>
            <a:r>
              <a:rPr lang="en-US" dirty="0" smtClean="0"/>
              <a:t>Environmental Management</a:t>
            </a:r>
          </a:p>
          <a:p>
            <a:r>
              <a:rPr lang="en-US" dirty="0" smtClean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96036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Pharmacologic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Meds for Palliative Care</a:t>
            </a:r>
          </a:p>
          <a:p>
            <a:pPr lvl="1"/>
            <a:r>
              <a:rPr lang="en-US" dirty="0" smtClean="0"/>
              <a:t>Pain</a:t>
            </a:r>
          </a:p>
          <a:p>
            <a:pPr lvl="1"/>
            <a:r>
              <a:rPr lang="en-US" dirty="0" smtClean="0"/>
              <a:t>GI symptoms:  Constipation, Diarrhea, Nausea,</a:t>
            </a:r>
          </a:p>
          <a:p>
            <a:pPr lvl="1"/>
            <a:r>
              <a:rPr lang="en-US" dirty="0" smtClean="0"/>
              <a:t>SOB/OSA:  CPAP, O2</a:t>
            </a:r>
          </a:p>
          <a:p>
            <a:pPr lvl="1"/>
            <a:r>
              <a:rPr lang="en-US" dirty="0" smtClean="0"/>
              <a:t>Skin:  </a:t>
            </a:r>
            <a:r>
              <a:rPr lang="en-US" dirty="0" err="1" smtClean="0"/>
              <a:t>Pruritis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Sleep:  Trazodone?,  Tylenol</a:t>
            </a:r>
          </a:p>
          <a:p>
            <a:r>
              <a:rPr lang="en-US" dirty="0" err="1" smtClean="0"/>
              <a:t>Benzodiazepams</a:t>
            </a:r>
            <a:endParaRPr lang="en-US" dirty="0" smtClean="0"/>
          </a:p>
          <a:p>
            <a:pPr lvl="1"/>
            <a:r>
              <a:rPr lang="en-US" dirty="0" smtClean="0"/>
              <a:t>Predispose to delirium &amp; increase risk of falls, </a:t>
            </a:r>
            <a:r>
              <a:rPr lang="en-US" dirty="0" err="1" smtClean="0"/>
              <a:t>sundowning</a:t>
            </a:r>
            <a:r>
              <a:rPr lang="en-US" dirty="0" smtClean="0"/>
              <a:t>, &amp; malnutrition</a:t>
            </a:r>
          </a:p>
          <a:p>
            <a:pPr lvl="1"/>
            <a:r>
              <a:rPr lang="en-US" dirty="0" smtClean="0"/>
              <a:t>Chemical Restraint issue</a:t>
            </a:r>
          </a:p>
          <a:p>
            <a:pPr lvl="1"/>
            <a:r>
              <a:rPr lang="en-US" dirty="0" smtClean="0"/>
              <a:t>Use lowest dose for shortest period of time with clearly defined goal</a:t>
            </a:r>
          </a:p>
          <a:p>
            <a:r>
              <a:rPr lang="en-US" dirty="0" err="1" smtClean="0"/>
              <a:t>Prazocin</a:t>
            </a:r>
            <a:endParaRPr lang="en-US" dirty="0" smtClean="0"/>
          </a:p>
          <a:p>
            <a:pPr lvl="1"/>
            <a:r>
              <a:rPr lang="en-US" dirty="0" smtClean="0"/>
              <a:t>1 small study showed some efficacy for agitation</a:t>
            </a:r>
          </a:p>
          <a:p>
            <a:r>
              <a:rPr lang="en-US" dirty="0" smtClean="0"/>
              <a:t>Antipsychotics</a:t>
            </a:r>
          </a:p>
          <a:p>
            <a:pPr lvl="1"/>
            <a:r>
              <a:rPr lang="en-US" dirty="0" smtClean="0"/>
              <a:t>May reduce delirium associated agitation</a:t>
            </a:r>
          </a:p>
          <a:p>
            <a:pPr lvl="1"/>
            <a:r>
              <a:rPr lang="en-US" dirty="0" smtClean="0"/>
              <a:t>May reduce dementia associated paranoia, delusions, and hallucinations</a:t>
            </a:r>
          </a:p>
          <a:p>
            <a:pPr lvl="1"/>
            <a:r>
              <a:rPr lang="en-US" dirty="0" smtClean="0"/>
              <a:t>Evidence best for </a:t>
            </a:r>
            <a:r>
              <a:rPr lang="en-US" dirty="0" err="1" smtClean="0"/>
              <a:t>Aripiprazole</a:t>
            </a:r>
            <a:r>
              <a:rPr lang="en-US" dirty="0" smtClean="0"/>
              <a:t> (Abilify), </a:t>
            </a:r>
            <a:r>
              <a:rPr lang="en-US" dirty="0" err="1" smtClean="0"/>
              <a:t>Olanzepine</a:t>
            </a:r>
            <a:r>
              <a:rPr lang="en-US" dirty="0" smtClean="0"/>
              <a:t> (</a:t>
            </a:r>
            <a:r>
              <a:rPr lang="en-US" dirty="0" err="1" smtClean="0"/>
              <a:t>Zyprexia</a:t>
            </a:r>
            <a:r>
              <a:rPr lang="en-US" dirty="0" smtClean="0"/>
              <a:t>), and  </a:t>
            </a:r>
            <a:r>
              <a:rPr lang="en-US" dirty="0" err="1" smtClean="0"/>
              <a:t>Risperidone</a:t>
            </a:r>
            <a:r>
              <a:rPr lang="en-US" dirty="0" smtClean="0"/>
              <a:t> (Risperdal)</a:t>
            </a:r>
          </a:p>
          <a:p>
            <a:pPr lvl="1"/>
            <a:r>
              <a:rPr lang="en-US" dirty="0" smtClean="0"/>
              <a:t>Evidence for </a:t>
            </a:r>
            <a:r>
              <a:rPr lang="en-US" dirty="0" err="1" smtClean="0"/>
              <a:t>Quetiapine</a:t>
            </a:r>
            <a:r>
              <a:rPr lang="en-US" dirty="0" smtClean="0"/>
              <a:t> (Seroquel) is equivocal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9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Antipsychotics are Risky and have “Black Box Warning”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Antipsychotics increase the risk of dying within months of use by 1.6-1.7 times.  </a:t>
            </a:r>
          </a:p>
          <a:p>
            <a:r>
              <a:rPr lang="en-US" dirty="0" smtClean="0"/>
              <a:t>For atypical antipsychotics after 12 weeks of use in 100 demented patients with psychosis: </a:t>
            </a:r>
          </a:p>
          <a:p>
            <a:pPr lvl="1"/>
            <a:r>
              <a:rPr lang="en-US" dirty="0" smtClean="0"/>
              <a:t>9-25 will have some objective benefit</a:t>
            </a:r>
          </a:p>
          <a:p>
            <a:pPr lvl="1"/>
            <a:r>
              <a:rPr lang="en-US" dirty="0" smtClean="0"/>
              <a:t>1 will die</a:t>
            </a:r>
          </a:p>
          <a:p>
            <a:pPr lvl="1"/>
            <a:r>
              <a:rPr lang="en-US" dirty="0" smtClean="0"/>
              <a:t>Most controlled studies don’t show efficacy beyond 3-4 months in patients with dementia. </a:t>
            </a:r>
          </a:p>
          <a:p>
            <a:pPr lvl="2"/>
            <a:r>
              <a:rPr lang="en-US" dirty="0" err="1" smtClean="0"/>
              <a:t>Risperidal</a:t>
            </a:r>
            <a:r>
              <a:rPr lang="en-US" dirty="0" smtClean="0"/>
              <a:t> may have long term benefits (NEJM Nov 2012)</a:t>
            </a:r>
          </a:p>
          <a:p>
            <a:r>
              <a:rPr lang="en-US" dirty="0" smtClean="0"/>
              <a:t>For typical first generation antipsychotics, the risk of death is probably higher (e.g. Haloperidol)</a:t>
            </a:r>
          </a:p>
          <a:p>
            <a:r>
              <a:rPr lang="en-US" dirty="0" smtClean="0"/>
              <a:t>OIG has found that these meds are commonly used in nursing homes without an appropriate indication, at excessive dose, and longer then is necessary.</a:t>
            </a:r>
          </a:p>
          <a:p>
            <a:r>
              <a:rPr lang="en-US" u="sng" dirty="0" smtClean="0"/>
              <a:t>Other risks include</a:t>
            </a:r>
            <a:r>
              <a:rPr lang="en-US" dirty="0" smtClean="0"/>
              <a:t>:  Cognitive decline accelerated, falls, CVA, Diabetes, High Lipids, Wt gain, Pneumonia, and reduced ADLs.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11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Antipsychotic Use Requires: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Documented informed consent by the attending physician or referring physician prior to administration, except in a serious emergency and then only for the shortest of times.</a:t>
            </a:r>
          </a:p>
          <a:p>
            <a:pPr lvl="1"/>
            <a:r>
              <a:rPr lang="en-US" dirty="0" smtClean="0"/>
              <a:t>An NP is not allowed to do this.</a:t>
            </a:r>
          </a:p>
          <a:p>
            <a:r>
              <a:rPr lang="en-US" dirty="0" smtClean="0"/>
              <a:t>Because use of more then 1 antipsychotic has very little evidence for added efficacy or safety, this practice should be rare, apart from geropsychiatrist order.</a:t>
            </a:r>
          </a:p>
          <a:p>
            <a:r>
              <a:rPr lang="en-US" dirty="0" smtClean="0"/>
              <a:t>Clearly identified acceptable indication and measureable target behaviors</a:t>
            </a:r>
          </a:p>
          <a:p>
            <a:pPr lvl="1"/>
            <a:r>
              <a:rPr lang="en-US" dirty="0" smtClean="0"/>
              <a:t>Delirium, Hallucinations, Delusions, Paranoid ideation that are distressful to the patient.  </a:t>
            </a:r>
          </a:p>
          <a:p>
            <a:r>
              <a:rPr lang="en-US" dirty="0" smtClean="0"/>
              <a:t>Documented evidence of efficacy over time and with efficacy achieved at the lowest possible dose.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95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Approved Indication of CDPH Survey Tool (July 2012)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Schizophrenia &amp; Schizoaffective Disorder</a:t>
            </a:r>
          </a:p>
          <a:p>
            <a:r>
              <a:rPr lang="en-US" dirty="0" smtClean="0"/>
              <a:t>Delusional Disorder</a:t>
            </a:r>
          </a:p>
          <a:p>
            <a:r>
              <a:rPr lang="en-US" dirty="0" smtClean="0"/>
              <a:t>Mood Disorders (Bipolar, Depression with </a:t>
            </a:r>
            <a:r>
              <a:rPr lang="en-US" dirty="0"/>
              <a:t>p</a:t>
            </a:r>
            <a:r>
              <a:rPr lang="en-US" dirty="0" smtClean="0"/>
              <a:t>sychotic features)</a:t>
            </a:r>
          </a:p>
          <a:p>
            <a:r>
              <a:rPr lang="en-US" dirty="0" smtClean="0"/>
              <a:t>Distressing Psychosis and Atypical Psychosis’</a:t>
            </a:r>
          </a:p>
          <a:p>
            <a:r>
              <a:rPr lang="en-US" dirty="0" smtClean="0"/>
              <a:t>Brief Psychotic Disorder</a:t>
            </a:r>
          </a:p>
          <a:p>
            <a:r>
              <a:rPr lang="en-US" dirty="0" smtClean="0"/>
              <a:t>Medical Illness with Psychotic symptoms (Delirium, Steroid Psychosis, etc.)</a:t>
            </a:r>
          </a:p>
          <a:p>
            <a:r>
              <a:rPr lang="en-US" dirty="0" smtClean="0"/>
              <a:t>Tourette’s Disorder or Huntington disease</a:t>
            </a:r>
          </a:p>
          <a:p>
            <a:r>
              <a:rPr lang="en-US" dirty="0" smtClean="0"/>
              <a:t>Hiccups or nausea associated with Ca or Chemotherapy.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Surveyor Tool Expects: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Those receiving antipsychotics have a documented comprehensive evaluation and care plan indicating symptoms are not due to:</a:t>
            </a:r>
          </a:p>
          <a:p>
            <a:pPr lvl="1"/>
            <a:r>
              <a:rPr lang="en-US" dirty="0" smtClean="0"/>
              <a:t>Medical Condition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nvironmental stressors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sychological stressors</a:t>
            </a:r>
          </a:p>
          <a:p>
            <a:pPr lvl="1"/>
            <a:r>
              <a:rPr lang="en-US" dirty="0" smtClean="0"/>
              <a:t>Failure to identify and implement appropriate non-pharmacologic interventions</a:t>
            </a:r>
          </a:p>
          <a:p>
            <a:r>
              <a:rPr lang="en-US" dirty="0" smtClean="0"/>
              <a:t>Dose of </a:t>
            </a:r>
            <a:r>
              <a:rPr lang="en-US" dirty="0" err="1" smtClean="0"/>
              <a:t>antipyschotic</a:t>
            </a:r>
            <a:r>
              <a:rPr lang="en-US" dirty="0" smtClean="0"/>
              <a:t> should not exceed recommended safe dose criteria of F329 unless clinical rationale justified and documented</a:t>
            </a:r>
          </a:p>
          <a:p>
            <a:r>
              <a:rPr lang="en-US" dirty="0" smtClean="0"/>
              <a:t>Behavioral data made available to prescriber at least monthly along with adverse consequences data.</a:t>
            </a:r>
          </a:p>
          <a:p>
            <a:r>
              <a:rPr lang="en-US" dirty="0" smtClean="0"/>
              <a:t>Reasons for dose escalation are clearly documented and medically necessary with informed consent.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51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Appropriate Indications</a:t>
            </a:r>
          </a:p>
          <a:p>
            <a:r>
              <a:rPr lang="en-US" dirty="0" smtClean="0"/>
              <a:t>Chronic or Acute use</a:t>
            </a:r>
          </a:p>
          <a:p>
            <a:r>
              <a:rPr lang="en-US" dirty="0" smtClean="0"/>
              <a:t>Dose Appropriate</a:t>
            </a:r>
          </a:p>
          <a:p>
            <a:r>
              <a:rPr lang="en-US" dirty="0" smtClean="0"/>
              <a:t>Monitoring for Effectiveness</a:t>
            </a:r>
          </a:p>
          <a:p>
            <a:r>
              <a:rPr lang="en-US" dirty="0" smtClean="0"/>
              <a:t>Monitoring for Adverse Consequences</a:t>
            </a:r>
          </a:p>
          <a:p>
            <a:r>
              <a:rPr lang="en-US" dirty="0" smtClean="0"/>
              <a:t>GDR</a:t>
            </a:r>
          </a:p>
          <a:p>
            <a:r>
              <a:rPr lang="en-US" dirty="0" smtClean="0"/>
              <a:t>Informed Consent</a:t>
            </a:r>
          </a:p>
          <a:p>
            <a:r>
              <a:rPr lang="en-US" dirty="0" smtClean="0"/>
              <a:t>QAA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5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Problem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Life long sleep &amp; meal patterns</a:t>
            </a:r>
          </a:p>
          <a:p>
            <a:r>
              <a:rPr lang="en-US" dirty="0" smtClean="0"/>
              <a:t>Exercise </a:t>
            </a:r>
          </a:p>
          <a:p>
            <a:r>
              <a:rPr lang="en-US" dirty="0" smtClean="0"/>
              <a:t>Activities &amp; social program</a:t>
            </a:r>
          </a:p>
          <a:p>
            <a:r>
              <a:rPr lang="en-US" b="1" u="sng" dirty="0" smtClean="0"/>
              <a:t>Life History</a:t>
            </a:r>
          </a:p>
          <a:p>
            <a:pPr lvl="1"/>
            <a:r>
              <a:rPr lang="en-US" dirty="0" smtClean="0"/>
              <a:t>Birthplace and where has lived</a:t>
            </a:r>
          </a:p>
          <a:p>
            <a:pPr lvl="1"/>
            <a:r>
              <a:rPr lang="en-US" dirty="0" smtClean="0"/>
              <a:t>Education, Career, &amp; Awards</a:t>
            </a:r>
          </a:p>
          <a:p>
            <a:pPr lvl="1"/>
            <a:r>
              <a:rPr lang="en-US" dirty="0" smtClean="0"/>
              <a:t>Social Connections and family</a:t>
            </a:r>
          </a:p>
          <a:p>
            <a:pPr lvl="1"/>
            <a:r>
              <a:rPr lang="en-US" dirty="0" smtClean="0"/>
              <a:t>Affinity groups</a:t>
            </a:r>
          </a:p>
          <a:p>
            <a:pPr lvl="1"/>
            <a:r>
              <a:rPr lang="en-US" dirty="0" smtClean="0"/>
              <a:t>Strengths &amp; Weaknesses</a:t>
            </a:r>
          </a:p>
          <a:p>
            <a:pPr lvl="1"/>
            <a:r>
              <a:rPr lang="en-US" dirty="0" smtClean="0"/>
              <a:t>Historic “Hot Buttons”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121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Managing Problem Behaviors in Dementia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ABCDEs of Neurobehavioral Care</a:t>
            </a:r>
          </a:p>
          <a:p>
            <a:pPr lvl="1"/>
            <a:r>
              <a:rPr lang="en-US" b="1" u="sng" dirty="0" smtClean="0"/>
              <a:t>A</a:t>
            </a:r>
            <a:r>
              <a:rPr lang="en-US" dirty="0" smtClean="0"/>
              <a:t>ntecedents</a:t>
            </a:r>
          </a:p>
          <a:p>
            <a:pPr lvl="1"/>
            <a:r>
              <a:rPr lang="en-US" b="1" u="sng" dirty="0" smtClean="0"/>
              <a:t>B</a:t>
            </a:r>
            <a:r>
              <a:rPr lang="en-US" dirty="0" smtClean="0"/>
              <a:t>ehaviors</a:t>
            </a:r>
          </a:p>
          <a:p>
            <a:pPr lvl="1"/>
            <a:r>
              <a:rPr lang="en-US" b="1" u="sng" dirty="0" smtClean="0"/>
              <a:t>C</a:t>
            </a:r>
            <a:r>
              <a:rPr lang="en-US" dirty="0" smtClean="0"/>
              <a:t>onsequences</a:t>
            </a:r>
          </a:p>
          <a:p>
            <a:pPr lvl="1"/>
            <a:r>
              <a:rPr lang="en-US" b="1" u="sng" dirty="0" smtClean="0"/>
              <a:t>D</a:t>
            </a:r>
            <a:r>
              <a:rPr lang="en-US" dirty="0" smtClean="0"/>
              <a:t>ocumentation  </a:t>
            </a:r>
          </a:p>
          <a:p>
            <a:pPr lvl="1"/>
            <a:r>
              <a:rPr lang="en-US" b="1" u="sng" dirty="0" smtClean="0"/>
              <a:t>E</a:t>
            </a:r>
            <a:r>
              <a:rPr lang="en-US" dirty="0" smtClean="0"/>
              <a:t>motional – recognize the fears, anger and distress of patient, family, and staff.  These emotions may impede critical thinking.  </a:t>
            </a:r>
          </a:p>
          <a:p>
            <a:pPr lvl="1"/>
            <a:r>
              <a:rPr lang="en-US" b="1" u="sng" dirty="0" smtClean="0"/>
              <a:t>S</a:t>
            </a:r>
            <a:r>
              <a:rPr lang="en-US" dirty="0" smtClean="0"/>
              <a:t>ystematic – adjust the overall system on the basis of what you find from these incidents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66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Antecedents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Goal is to view all behavior as an attempt at communicating something important</a:t>
            </a:r>
          </a:p>
          <a:p>
            <a:r>
              <a:rPr lang="en-US" dirty="0" smtClean="0"/>
              <a:t>Our job is to </a:t>
            </a:r>
            <a:r>
              <a:rPr lang="en-US" b="1" u="sng" dirty="0" smtClean="0"/>
              <a:t>decode</a:t>
            </a:r>
            <a:r>
              <a:rPr lang="en-US" dirty="0" smtClean="0"/>
              <a:t> the potential meaning of the behavior, its triggers, and factors that perpetuate it.</a:t>
            </a:r>
          </a:p>
          <a:p>
            <a:r>
              <a:rPr lang="en-US" b="1" u="sng" dirty="0" smtClean="0"/>
              <a:t>Consider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What is the cause of the dementia?</a:t>
            </a:r>
          </a:p>
          <a:p>
            <a:pPr lvl="1"/>
            <a:r>
              <a:rPr lang="en-US" dirty="0" smtClean="0"/>
              <a:t>What are the co-morbid illnesses?</a:t>
            </a:r>
          </a:p>
          <a:p>
            <a:pPr lvl="1"/>
            <a:r>
              <a:rPr lang="en-US" dirty="0" smtClean="0"/>
              <a:t>Level of Stimulation (too much or too little?)</a:t>
            </a:r>
          </a:p>
          <a:p>
            <a:pPr lvl="1"/>
            <a:r>
              <a:rPr lang="en-US" dirty="0" smtClean="0"/>
              <a:t>Hunger, Fatigue or Pain?</a:t>
            </a:r>
          </a:p>
          <a:p>
            <a:pPr lvl="1"/>
            <a:r>
              <a:rPr lang="en-US" dirty="0" smtClean="0"/>
              <a:t>Lack of exercise or relevant activity</a:t>
            </a:r>
          </a:p>
          <a:p>
            <a:pPr lvl="1"/>
            <a:r>
              <a:rPr lang="en-US" dirty="0" smtClean="0"/>
              <a:t>Related to ADL care?</a:t>
            </a:r>
          </a:p>
          <a:p>
            <a:pPr lvl="1"/>
            <a:r>
              <a:rPr lang="en-US" dirty="0" smtClean="0"/>
              <a:t>Bad news?</a:t>
            </a:r>
          </a:p>
          <a:p>
            <a:pPr lvl="1"/>
            <a:r>
              <a:rPr lang="en-US" dirty="0" smtClean="0"/>
              <a:t>Sick?</a:t>
            </a:r>
          </a:p>
          <a:p>
            <a:pPr lvl="1"/>
            <a:r>
              <a:rPr lang="en-US" dirty="0" smtClean="0"/>
              <a:t>Triggering Staff Approaches</a:t>
            </a:r>
          </a:p>
          <a:p>
            <a:pPr lvl="2"/>
            <a:r>
              <a:rPr lang="en-US" dirty="0" smtClean="0"/>
              <a:t>Cultural &amp; gender issues</a:t>
            </a:r>
          </a:p>
          <a:p>
            <a:pPr lvl="2"/>
            <a:r>
              <a:rPr lang="en-US" dirty="0" smtClean="0"/>
              <a:t>Tone of voice</a:t>
            </a:r>
          </a:p>
          <a:p>
            <a:pPr lvl="2"/>
            <a:r>
              <a:rPr lang="en-US" dirty="0" smtClean="0"/>
              <a:t>Simple Direct Speech</a:t>
            </a:r>
          </a:p>
          <a:p>
            <a:pPr lvl="2"/>
            <a:r>
              <a:rPr lang="en-US" dirty="0" smtClean="0"/>
              <a:t>Bathing without a battle </a:t>
            </a:r>
          </a:p>
          <a:p>
            <a:pPr lvl="2"/>
            <a:r>
              <a:rPr lang="en-US" dirty="0" smtClean="0"/>
              <a:t>New caregiver or nurse?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047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Behavior </a:t>
            </a:r>
            <a:r>
              <a:rPr lang="en-US" sz="2800" dirty="0" smtClean="0"/>
              <a:t>(avoid “</a:t>
            </a:r>
            <a:r>
              <a:rPr lang="en-US" sz="2800" b="1" u="sng" dirty="0" smtClean="0"/>
              <a:t>Agitation</a:t>
            </a:r>
            <a:r>
              <a:rPr lang="en-US" sz="2800" dirty="0" smtClean="0"/>
              <a:t>” term)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detailed report by those who observed the behavior</a:t>
            </a:r>
          </a:p>
          <a:p>
            <a:r>
              <a:rPr lang="en-US" dirty="0" smtClean="0"/>
              <a:t>Exact setting, time of day, who was involved, etc. </a:t>
            </a:r>
          </a:p>
          <a:p>
            <a:r>
              <a:rPr lang="en-US" dirty="0" smtClean="0"/>
              <a:t>Was there any warning or were there any triggering factors?</a:t>
            </a:r>
          </a:p>
          <a:p>
            <a:r>
              <a:rPr lang="en-US" dirty="0" smtClean="0"/>
              <a:t>What was tried to diffuse the situation (distraction, redirection)?</a:t>
            </a:r>
          </a:p>
          <a:p>
            <a:r>
              <a:rPr lang="en-US" b="1" u="sng" dirty="0" smtClean="0"/>
              <a:t>Potential Specific Distressful Behaviors</a:t>
            </a:r>
          </a:p>
          <a:p>
            <a:pPr lvl="1"/>
            <a:r>
              <a:rPr lang="en-US" dirty="0" smtClean="0"/>
              <a:t>Crying</a:t>
            </a:r>
          </a:p>
          <a:p>
            <a:pPr lvl="1"/>
            <a:r>
              <a:rPr lang="en-US" dirty="0" smtClean="0"/>
              <a:t>Yelling / Calling out</a:t>
            </a:r>
          </a:p>
          <a:p>
            <a:pPr lvl="1"/>
            <a:r>
              <a:rPr lang="en-US" dirty="0" smtClean="0"/>
              <a:t>Biting, Hitting, or Grabbing (Rubber duck intervention)</a:t>
            </a:r>
          </a:p>
          <a:p>
            <a:pPr lvl="1"/>
            <a:r>
              <a:rPr lang="en-US" dirty="0" smtClean="0"/>
              <a:t>Fecal Play</a:t>
            </a:r>
          </a:p>
          <a:p>
            <a:pPr lvl="1"/>
            <a:r>
              <a:rPr lang="en-US" dirty="0" smtClean="0"/>
              <a:t>Rejection of Care</a:t>
            </a:r>
          </a:p>
          <a:p>
            <a:pPr lvl="1"/>
            <a:r>
              <a:rPr lang="en-US" dirty="0" smtClean="0"/>
              <a:t>Hoarding</a:t>
            </a:r>
          </a:p>
          <a:p>
            <a:pPr lvl="1"/>
            <a:r>
              <a:rPr lang="en-US" dirty="0" smtClean="0"/>
              <a:t>Wandering / Pacing / Irritability</a:t>
            </a:r>
          </a:p>
        </p:txBody>
      </p:sp>
    </p:spTree>
    <p:extLst>
      <p:ext uri="{BB962C8B-B14F-4D97-AF65-F5344CB8AC3E}">
        <p14:creationId xmlns:p14="http://schemas.microsoft.com/office/powerpoint/2010/main" val="392433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DSM –IV Dementia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 acquired impairment in areas of intellectual function:</a:t>
            </a:r>
          </a:p>
          <a:p>
            <a:pPr lvl="1"/>
            <a:r>
              <a:rPr lang="en-US" dirty="0" smtClean="0"/>
              <a:t>Memory + at least 1 of 4 other cognitive domains</a:t>
            </a:r>
          </a:p>
          <a:p>
            <a:pPr lvl="2"/>
            <a:r>
              <a:rPr lang="en-US" dirty="0" smtClean="0"/>
              <a:t>Language (Aphasia) </a:t>
            </a:r>
          </a:p>
          <a:p>
            <a:pPr lvl="2"/>
            <a:r>
              <a:rPr lang="en-US" dirty="0" smtClean="0"/>
              <a:t>Movement (Apraxia) </a:t>
            </a:r>
          </a:p>
          <a:p>
            <a:pPr lvl="2"/>
            <a:r>
              <a:rPr lang="en-US" dirty="0" smtClean="0"/>
              <a:t>Object/Situation Recognition (</a:t>
            </a:r>
            <a:r>
              <a:rPr lang="en-US" dirty="0" err="1" smtClean="0"/>
              <a:t>Agnosia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/>
              <a:t>Executive Function (Initiative, Med Management, Problem solving)</a:t>
            </a:r>
          </a:p>
          <a:p>
            <a:r>
              <a:rPr lang="en-US" dirty="0" smtClean="0"/>
              <a:t>Interferes with either Occupational or Social functioning, or Interpersonal relationships.</a:t>
            </a:r>
          </a:p>
          <a:p>
            <a:r>
              <a:rPr lang="en-US" dirty="0" smtClean="0"/>
              <a:t>Represents a Decline</a:t>
            </a:r>
          </a:p>
          <a:p>
            <a:r>
              <a:rPr lang="en-US" dirty="0" smtClean="0"/>
              <a:t>Progresses slowly over years with onset usually after 60 y/o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23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the Behavior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Focus on Perspective of:</a:t>
            </a:r>
          </a:p>
          <a:p>
            <a:pPr lvl="1"/>
            <a:r>
              <a:rPr lang="en-US" dirty="0" smtClean="0"/>
              <a:t>Patient</a:t>
            </a:r>
          </a:p>
          <a:p>
            <a:pPr lvl="1"/>
            <a:r>
              <a:rPr lang="en-US" dirty="0" smtClean="0"/>
              <a:t>Family</a:t>
            </a:r>
          </a:p>
          <a:p>
            <a:pPr lvl="1"/>
            <a:r>
              <a:rPr lang="en-US" dirty="0" smtClean="0"/>
              <a:t>Staff</a:t>
            </a:r>
          </a:p>
          <a:p>
            <a:pPr lvl="1"/>
            <a:r>
              <a:rPr lang="en-US" dirty="0" smtClean="0"/>
              <a:t>Facility </a:t>
            </a:r>
          </a:p>
          <a:p>
            <a:r>
              <a:rPr lang="en-US" dirty="0" smtClean="0"/>
              <a:t>Specific </a:t>
            </a:r>
            <a:r>
              <a:rPr lang="en-US" dirty="0" err="1" smtClean="0"/>
              <a:t>Consequencess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Attention</a:t>
            </a:r>
          </a:p>
          <a:p>
            <a:pPr lvl="1"/>
            <a:r>
              <a:rPr lang="en-US" dirty="0" smtClean="0"/>
              <a:t>Isolation</a:t>
            </a:r>
          </a:p>
          <a:p>
            <a:pPr lvl="1"/>
            <a:r>
              <a:rPr lang="en-US" dirty="0" smtClean="0"/>
              <a:t>Abuse - reportable</a:t>
            </a:r>
          </a:p>
          <a:p>
            <a:pPr lvl="1"/>
            <a:r>
              <a:rPr lang="en-US" dirty="0" smtClean="0"/>
              <a:t>Injury</a:t>
            </a:r>
          </a:p>
          <a:p>
            <a:pPr lvl="1"/>
            <a:r>
              <a:rPr lang="en-US" dirty="0" smtClean="0"/>
              <a:t>Medication response</a:t>
            </a:r>
          </a:p>
          <a:p>
            <a:pPr lvl="1"/>
            <a:r>
              <a:rPr lang="en-US" dirty="0" smtClean="0"/>
              <a:t>Behavior reinforcement (Borderline Personalities)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84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By patient’s individual licensed nurse(s)</a:t>
            </a:r>
          </a:p>
          <a:p>
            <a:r>
              <a:rPr lang="en-US" dirty="0" smtClean="0"/>
              <a:t>By IDT which meets on a weekly and </a:t>
            </a:r>
            <a:r>
              <a:rPr lang="en-US" dirty="0" err="1" smtClean="0"/>
              <a:t>prn</a:t>
            </a:r>
            <a:r>
              <a:rPr lang="en-US" dirty="0" smtClean="0"/>
              <a:t> basis and optimally includes activities director and possibly a facility clinical psychologist.  </a:t>
            </a:r>
          </a:p>
          <a:p>
            <a:r>
              <a:rPr lang="en-US" dirty="0" smtClean="0"/>
              <a:t>Task(s):</a:t>
            </a:r>
          </a:p>
          <a:p>
            <a:pPr lvl="1"/>
            <a:r>
              <a:rPr lang="en-US" dirty="0" smtClean="0"/>
              <a:t>Define Triggers and decode the behavior</a:t>
            </a:r>
          </a:p>
          <a:p>
            <a:pPr lvl="1"/>
            <a:r>
              <a:rPr lang="en-US" dirty="0" smtClean="0"/>
              <a:t>Defuse counter-productive emotional responses</a:t>
            </a:r>
          </a:p>
          <a:p>
            <a:pPr lvl="1"/>
            <a:r>
              <a:rPr lang="en-US" dirty="0" smtClean="0"/>
              <a:t>Develop “Behavior Map” with measureable, well defined Monitors</a:t>
            </a:r>
          </a:p>
          <a:p>
            <a:pPr lvl="1"/>
            <a:r>
              <a:rPr lang="en-US" dirty="0" smtClean="0"/>
              <a:t>Initiate at least 2 environmental interventions before resorting to medication, unless and absolute emergency</a:t>
            </a:r>
          </a:p>
          <a:p>
            <a:pPr lvl="1"/>
            <a:r>
              <a:rPr lang="en-US" dirty="0" smtClean="0"/>
              <a:t>Decide when an intervention is ineffective, partially effective, or no longer necessary.  </a:t>
            </a:r>
          </a:p>
          <a:p>
            <a:pPr lvl="1"/>
            <a:r>
              <a:rPr lang="en-US" dirty="0" smtClean="0"/>
              <a:t>If antipsychotics are used, monitor for common potential side effects and have system to consider d/c med if s/e too great.</a:t>
            </a:r>
          </a:p>
          <a:p>
            <a:pPr lvl="1"/>
            <a:r>
              <a:rPr lang="en-US" dirty="0" smtClean="0"/>
              <a:t>Adjust care plan including GDRs of meds</a:t>
            </a:r>
          </a:p>
          <a:p>
            <a:pPr lvl="1"/>
            <a:r>
              <a:rPr lang="en-US" dirty="0" smtClean="0"/>
              <a:t>Regularly communicate with front line workers and the attending physician what is known and the current care plan</a:t>
            </a:r>
          </a:p>
          <a:p>
            <a:pPr lvl="1"/>
            <a:r>
              <a:rPr lang="en-US" dirty="0" smtClean="0"/>
              <a:t>Adjust facilities neurobehavioral policies and procedures on the basis of what has been learned from individual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6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Reasons for Difficult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Response to a Trigger</a:t>
            </a:r>
          </a:p>
          <a:p>
            <a:r>
              <a:rPr lang="en-US" dirty="0" smtClean="0"/>
              <a:t>Fear/Boredom/Anxiety</a:t>
            </a:r>
          </a:p>
          <a:p>
            <a:r>
              <a:rPr lang="en-US" dirty="0" smtClean="0"/>
              <a:t>Psychosis / Delirium</a:t>
            </a:r>
          </a:p>
          <a:p>
            <a:r>
              <a:rPr lang="en-US" dirty="0" smtClean="0"/>
              <a:t>Discomfort</a:t>
            </a:r>
          </a:p>
          <a:p>
            <a:r>
              <a:rPr lang="en-US" dirty="0" smtClean="0"/>
              <a:t>Personality / enjoys behavior</a:t>
            </a:r>
          </a:p>
          <a:p>
            <a:r>
              <a:rPr lang="en-US" dirty="0" smtClean="0"/>
              <a:t>Sleep deficit</a:t>
            </a:r>
          </a:p>
          <a:p>
            <a:r>
              <a:rPr lang="en-US" dirty="0" smtClean="0"/>
              <a:t>Exercise deficiency</a:t>
            </a:r>
          </a:p>
          <a:p>
            <a:r>
              <a:rPr lang="en-US" dirty="0" smtClean="0"/>
              <a:t>New Medication with adverse effect</a:t>
            </a:r>
          </a:p>
          <a:p>
            <a:r>
              <a:rPr lang="en-US" dirty="0" smtClean="0"/>
              <a:t>New Medical Problem</a:t>
            </a:r>
          </a:p>
          <a:p>
            <a:r>
              <a:rPr lang="en-US" dirty="0" smtClean="0"/>
              <a:t>Change in caregivers</a:t>
            </a:r>
          </a:p>
          <a:p>
            <a:r>
              <a:rPr lang="en-US" dirty="0" smtClean="0"/>
              <a:t>Apathy for perceived ADL care needs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70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 in Perspective about Behaviors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“Old” language	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“New” language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Agitation</a:t>
            </a:r>
          </a:p>
          <a:p>
            <a:r>
              <a:rPr lang="en-US" dirty="0" smtClean="0"/>
              <a:t>Rummaging/Shopping</a:t>
            </a:r>
          </a:p>
          <a:p>
            <a:r>
              <a:rPr lang="en-US" dirty="0" smtClean="0"/>
              <a:t>Wandering</a:t>
            </a:r>
          </a:p>
          <a:p>
            <a:r>
              <a:rPr lang="en-US" dirty="0" smtClean="0"/>
              <a:t>Egress or Elopement</a:t>
            </a:r>
          </a:p>
          <a:p>
            <a:r>
              <a:rPr lang="en-US" dirty="0" smtClean="0"/>
              <a:t>Refusing Personal Care</a:t>
            </a:r>
          </a:p>
          <a:p>
            <a:r>
              <a:rPr lang="en-US" dirty="0" smtClean="0"/>
              <a:t>Repetitive Crying Out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smtClean="0"/>
              <a:t>Energetic/Assertive</a:t>
            </a:r>
          </a:p>
          <a:p>
            <a:r>
              <a:rPr lang="en-US" dirty="0" smtClean="0"/>
              <a:t>Seeking</a:t>
            </a:r>
          </a:p>
          <a:p>
            <a:r>
              <a:rPr lang="en-US" dirty="0" smtClean="0"/>
              <a:t>Exploring</a:t>
            </a:r>
          </a:p>
          <a:p>
            <a:r>
              <a:rPr lang="en-US" dirty="0" smtClean="0"/>
              <a:t>Showing initiative</a:t>
            </a:r>
          </a:p>
          <a:p>
            <a:r>
              <a:rPr lang="en-US" dirty="0" smtClean="0"/>
              <a:t>Cautious</a:t>
            </a:r>
          </a:p>
          <a:p>
            <a:endParaRPr lang="en-US" dirty="0"/>
          </a:p>
          <a:p>
            <a:r>
              <a:rPr lang="en-US" dirty="0" smtClean="0"/>
              <a:t>Assertive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2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to Manage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Start with Consistent Assignment</a:t>
            </a:r>
          </a:p>
          <a:p>
            <a:r>
              <a:rPr lang="en-US" dirty="0" smtClean="0"/>
              <a:t>Sooth the anxiety – determine the cause (noise, constipation, dehydration, pain, or hungry)</a:t>
            </a:r>
          </a:p>
          <a:p>
            <a:r>
              <a:rPr lang="en-US" dirty="0" smtClean="0"/>
              <a:t>Leave if they are escalating</a:t>
            </a:r>
          </a:p>
          <a:p>
            <a:r>
              <a:rPr lang="en-US" dirty="0" smtClean="0"/>
              <a:t>Let the patient make a call to a family or friend – short list for day or night</a:t>
            </a:r>
          </a:p>
          <a:p>
            <a:r>
              <a:rPr lang="en-US" dirty="0" smtClean="0"/>
              <a:t>Switch TV or radio to a calming show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34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Techniques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Talk slow</a:t>
            </a:r>
          </a:p>
          <a:p>
            <a:r>
              <a:rPr lang="en-US" dirty="0" smtClean="0"/>
              <a:t>Get their attention</a:t>
            </a:r>
          </a:p>
          <a:p>
            <a:r>
              <a:rPr lang="en-US" dirty="0" smtClean="0"/>
              <a:t>Listen</a:t>
            </a:r>
          </a:p>
          <a:p>
            <a:r>
              <a:rPr lang="en-US" dirty="0" smtClean="0"/>
              <a:t>Calm Tone</a:t>
            </a:r>
          </a:p>
          <a:p>
            <a:r>
              <a:rPr lang="en-US" dirty="0" smtClean="0"/>
              <a:t>Yes or no questions</a:t>
            </a:r>
          </a:p>
          <a:p>
            <a:r>
              <a:rPr lang="en-US" dirty="0" smtClean="0"/>
              <a:t>Orient to task</a:t>
            </a:r>
          </a:p>
          <a:p>
            <a:r>
              <a:rPr lang="en-US" dirty="0" smtClean="0"/>
              <a:t>Use touch</a:t>
            </a:r>
          </a:p>
          <a:p>
            <a:r>
              <a:rPr lang="en-US" dirty="0" smtClean="0"/>
              <a:t>Watch you language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Don’t argue</a:t>
            </a:r>
          </a:p>
          <a:p>
            <a:r>
              <a:rPr lang="en-US" dirty="0" smtClean="0"/>
              <a:t>Repeat, rephrase, and repair</a:t>
            </a:r>
          </a:p>
          <a:p>
            <a:r>
              <a:rPr lang="en-US" dirty="0" smtClean="0"/>
              <a:t>Smile and laugh</a:t>
            </a:r>
          </a:p>
          <a:p>
            <a:r>
              <a:rPr lang="en-US" dirty="0" smtClean="0"/>
              <a:t>Reinforce positive moments</a:t>
            </a:r>
          </a:p>
          <a:p>
            <a:r>
              <a:rPr lang="en-US" dirty="0" smtClean="0"/>
              <a:t>Affirmations</a:t>
            </a:r>
          </a:p>
          <a:p>
            <a:r>
              <a:rPr lang="en-US" dirty="0" smtClean="0"/>
              <a:t>Use humor</a:t>
            </a:r>
          </a:p>
          <a:p>
            <a:r>
              <a:rPr lang="en-US" dirty="0" smtClean="0"/>
              <a:t>Tell simple stories about life or events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121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Optimal level of exercise and activity</a:t>
            </a:r>
          </a:p>
          <a:p>
            <a:r>
              <a:rPr lang="en-US" dirty="0" smtClean="0"/>
              <a:t>Individualized Activity program</a:t>
            </a:r>
          </a:p>
          <a:p>
            <a:r>
              <a:rPr lang="en-US" dirty="0" smtClean="0"/>
              <a:t>Music / recordings / Art</a:t>
            </a:r>
          </a:p>
          <a:p>
            <a:r>
              <a:rPr lang="en-US" dirty="0" smtClean="0"/>
              <a:t>Comfortable seating</a:t>
            </a:r>
          </a:p>
          <a:p>
            <a:r>
              <a:rPr lang="en-US" dirty="0" smtClean="0"/>
              <a:t>Appropriate lighting and color contrasts</a:t>
            </a:r>
          </a:p>
          <a:p>
            <a:r>
              <a:rPr lang="en-US" dirty="0" smtClean="0"/>
              <a:t>Personalized care plan</a:t>
            </a:r>
          </a:p>
          <a:p>
            <a:r>
              <a:rPr lang="en-US" dirty="0" smtClean="0"/>
              <a:t>Ambient temperature</a:t>
            </a:r>
          </a:p>
          <a:p>
            <a:r>
              <a:rPr lang="en-US" dirty="0" smtClean="0"/>
              <a:t>Background Noise or voices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9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Medicine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Chamomile tea or milk</a:t>
            </a:r>
          </a:p>
          <a:p>
            <a:r>
              <a:rPr lang="en-US" dirty="0" smtClean="0"/>
              <a:t>Magnesium 250-500 mg</a:t>
            </a:r>
          </a:p>
          <a:p>
            <a:r>
              <a:rPr lang="en-US" dirty="0" smtClean="0"/>
              <a:t>Familiar or comfort foods</a:t>
            </a:r>
          </a:p>
          <a:p>
            <a:r>
              <a:rPr lang="en-US" dirty="0" smtClean="0"/>
              <a:t>Essential oils – lavender, rose, rosemary – tiny amounts</a:t>
            </a:r>
          </a:p>
          <a:p>
            <a:r>
              <a:rPr lang="en-US" dirty="0" smtClean="0"/>
              <a:t>Favorite cologne, aftershave, perfume</a:t>
            </a:r>
          </a:p>
          <a:p>
            <a:r>
              <a:rPr lang="en-US" dirty="0" smtClean="0"/>
              <a:t>Colored lights – pink, blue, outside sunlight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Pets</a:t>
            </a:r>
          </a:p>
          <a:p>
            <a:r>
              <a:rPr lang="en-US" dirty="0" smtClean="0"/>
              <a:t>Small children</a:t>
            </a:r>
          </a:p>
          <a:p>
            <a:r>
              <a:rPr lang="en-US" dirty="0" smtClean="0"/>
              <a:t>Acupressure / shiatsu/ swaddling</a:t>
            </a:r>
          </a:p>
          <a:p>
            <a:r>
              <a:rPr lang="en-US" dirty="0" smtClean="0"/>
              <a:t>Exercise</a:t>
            </a:r>
          </a:p>
          <a:p>
            <a:r>
              <a:rPr lang="en-US" dirty="0" smtClean="0"/>
              <a:t>Foot bath, shoulder, massage, hydro therapy</a:t>
            </a:r>
          </a:p>
          <a:p>
            <a:r>
              <a:rPr lang="en-US" dirty="0" smtClean="0"/>
              <a:t>Neutral temperature bath</a:t>
            </a:r>
          </a:p>
          <a:p>
            <a:r>
              <a:rPr lang="en-US" dirty="0" smtClean="0"/>
              <a:t>Music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5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AHCA Recommends “1</a:t>
            </a:r>
            <a:r>
              <a:rPr lang="en-US" baseline="30000" dirty="0" smtClean="0"/>
              <a:t>st</a:t>
            </a:r>
            <a:r>
              <a:rPr lang="en-US" dirty="0" smtClean="0"/>
              <a:t> Steps”</a:t>
            </a:r>
            <a:br>
              <a:rPr lang="en-US" dirty="0" smtClean="0"/>
            </a:br>
            <a:r>
              <a:rPr lang="en-US" sz="2700" dirty="0" smtClean="0"/>
              <a:t>(American Health Care Association)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and review everyone on antipsychotics</a:t>
            </a:r>
          </a:p>
          <a:p>
            <a:r>
              <a:rPr lang="en-US" dirty="0" smtClean="0"/>
              <a:t>Identify new admits with antipsychotics started in the hospital with goal of d/c or rapid taper if no longer medically necessary</a:t>
            </a:r>
          </a:p>
          <a:p>
            <a:r>
              <a:rPr lang="en-US" dirty="0" smtClean="0"/>
              <a:t>DC </a:t>
            </a:r>
            <a:r>
              <a:rPr lang="en-US" dirty="0" err="1" smtClean="0"/>
              <a:t>prns</a:t>
            </a:r>
            <a:endParaRPr lang="en-US" dirty="0" smtClean="0"/>
          </a:p>
          <a:p>
            <a:r>
              <a:rPr lang="en-US" dirty="0" smtClean="0"/>
              <a:t>GDR for everyone q 3 months</a:t>
            </a:r>
          </a:p>
          <a:p>
            <a:r>
              <a:rPr lang="en-US" dirty="0" smtClean="0"/>
              <a:t>Implement a process to ensure that all antipsychotics Rx initiated during the evening/night shift or on weekends are critically evaluated ASAP by Lead Clinical or Behavioral IDT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3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AHCA Recommends Track Quarterly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% new admissions w/o psychiatric diagnoses admitted to facility </a:t>
            </a:r>
            <a:r>
              <a:rPr lang="en-US" u="sng" dirty="0" smtClean="0"/>
              <a:t>on antipsychotic </a:t>
            </a:r>
            <a:r>
              <a:rPr lang="en-US" dirty="0" smtClean="0"/>
              <a:t>drugs that have those drugs discontinued w/in 1</a:t>
            </a:r>
            <a:r>
              <a:rPr lang="en-US" baseline="30000" dirty="0" smtClean="0"/>
              <a:t>st</a:t>
            </a:r>
            <a:r>
              <a:rPr lang="en-US" dirty="0" smtClean="0"/>
              <a:t>  30, 60, &amp; 90 days of their admission</a:t>
            </a:r>
          </a:p>
          <a:p>
            <a:r>
              <a:rPr lang="en-US" dirty="0" smtClean="0"/>
              <a:t>% new admissions w/o psychiatric diagnoses admitted </a:t>
            </a:r>
            <a:r>
              <a:rPr lang="en-US" u="sng" dirty="0" smtClean="0"/>
              <a:t>w/o antipsychotic </a:t>
            </a:r>
            <a:r>
              <a:rPr lang="en-US" dirty="0" smtClean="0"/>
              <a:t>usage who are started on one or more of these drugs w/in 1</a:t>
            </a:r>
            <a:r>
              <a:rPr lang="en-US" baseline="30000" dirty="0" smtClean="0"/>
              <a:t>st</a:t>
            </a:r>
            <a:r>
              <a:rPr lang="en-US" dirty="0" smtClean="0"/>
              <a:t> 90 days.</a:t>
            </a:r>
          </a:p>
          <a:p>
            <a:r>
              <a:rPr lang="en-US" dirty="0" smtClean="0"/>
              <a:t>% of residents in your facility &gt; 90 days on antipsychotics but lack a psychiatric diagnosis.</a:t>
            </a:r>
          </a:p>
          <a:p>
            <a:r>
              <a:rPr lang="en-US" dirty="0" smtClean="0"/>
              <a:t>Track weekly the number of days since the last new antipsychotic was prescribed in your facility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8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Many NH residents have cognitive impairment (25-74%), but commonly not recognized in early stages</a:t>
            </a:r>
          </a:p>
          <a:p>
            <a:pPr lvl="1"/>
            <a:r>
              <a:rPr lang="en-US" dirty="0" smtClean="0"/>
              <a:t>Over 75% of NH residents meet MDS-based criteria for dementia.</a:t>
            </a:r>
          </a:p>
          <a:p>
            <a:r>
              <a:rPr lang="en-US" dirty="0" smtClean="0"/>
              <a:t>Dependency is common</a:t>
            </a:r>
          </a:p>
          <a:p>
            <a:pPr lvl="1"/>
            <a:r>
              <a:rPr lang="en-US" dirty="0" smtClean="0"/>
              <a:t>73% dependent for toileting, transfers, &amp; continence</a:t>
            </a:r>
          </a:p>
          <a:p>
            <a:pPr lvl="1"/>
            <a:r>
              <a:rPr lang="en-US" dirty="0" smtClean="0"/>
              <a:t>21% for feeding</a:t>
            </a:r>
          </a:p>
          <a:p>
            <a:r>
              <a:rPr lang="en-US" dirty="0" smtClean="0"/>
              <a:t>Behavior and Psychological problems are common and may be difficult to manage</a:t>
            </a:r>
          </a:p>
          <a:p>
            <a:r>
              <a:rPr lang="en-US" dirty="0" smtClean="0"/>
              <a:t>Low stress tolerance with high risk for delirium</a:t>
            </a:r>
          </a:p>
          <a:p>
            <a:r>
              <a:rPr lang="en-US" dirty="0" smtClean="0"/>
              <a:t>Poor prognosis particularly after acute stressor like Pneumonia or Hip fx </a:t>
            </a:r>
          </a:p>
          <a:p>
            <a:pPr lvl="1"/>
            <a:r>
              <a:rPr lang="en-US" dirty="0" smtClean="0"/>
              <a:t>4-5 times &gt; 6 </a:t>
            </a:r>
            <a:r>
              <a:rPr lang="en-US" dirty="0" err="1" smtClean="0"/>
              <a:t>mo</a:t>
            </a:r>
            <a:r>
              <a:rPr lang="en-US" dirty="0" smtClean="0"/>
              <a:t> mortality compared to non-demented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9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Resources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Improving Antipsychotic Appropriateness in Dementia patients</a:t>
            </a:r>
          </a:p>
          <a:p>
            <a:pPr lvl="1"/>
            <a:r>
              <a:rPr lang="en-US" dirty="0" smtClean="0">
                <a:hlinkClick r:id="rId2"/>
              </a:rPr>
              <a:t>https://www.healthcare.uiowa.edu/igec/iaadapt/</a:t>
            </a:r>
            <a:r>
              <a:rPr lang="en-US" dirty="0" smtClean="0"/>
              <a:t> </a:t>
            </a:r>
          </a:p>
          <a:p>
            <a:pPr lvl="1"/>
            <a:r>
              <a:rPr lang="en-US" u="sng" dirty="0" smtClean="0"/>
              <a:t>Dementia Problem Behaviors</a:t>
            </a:r>
            <a:r>
              <a:rPr lang="en-US" dirty="0" smtClean="0"/>
              <a:t> app for android tablets and smart phones</a:t>
            </a:r>
          </a:p>
          <a:p>
            <a:r>
              <a:rPr lang="en-US" dirty="0" smtClean="0"/>
              <a:t>Hand in Hand Training Videos from CMS for CNA training</a:t>
            </a:r>
          </a:p>
          <a:p>
            <a:pPr lvl="1"/>
            <a:r>
              <a:rPr lang="en-US" dirty="0" smtClean="0">
                <a:hlinkClick r:id="rId3"/>
              </a:rPr>
              <a:t>http://www.cms-handinhandtoolkit.info/</a:t>
            </a:r>
            <a:r>
              <a:rPr lang="en-US" dirty="0" smtClean="0"/>
              <a:t> </a:t>
            </a:r>
          </a:p>
          <a:p>
            <a:r>
              <a:rPr lang="en-US" dirty="0" smtClean="0"/>
              <a:t>American Health Care Association’s Initiative to safely reduce </a:t>
            </a:r>
            <a:r>
              <a:rPr lang="en-US" dirty="0" err="1" smtClean="0"/>
              <a:t>antipyschotics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hlinkClick r:id="rId4"/>
              </a:rPr>
              <a:t>http://www.ahcancal.org/quality_improvement/qualityinitiative/Pages/Antipsychotics.aspx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95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Partnership to Improve Dementia Care in Nursing Homes in conjunction with Advancing </a:t>
            </a:r>
            <a:r>
              <a:rPr lang="en-US" dirty="0" smtClean="0"/>
              <a:t>Excellence</a:t>
            </a:r>
          </a:p>
          <a:p>
            <a:pPr lvl="1"/>
            <a:r>
              <a:rPr lang="en-US" dirty="0" smtClean="0"/>
              <a:t>.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www.nhqualitycampaign.org/star_index.aspx?controls=dementiaCare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CDPH L&amp;C SNF Antipsychotic Use Survey Tool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www.caltcm.org/assets/documents/forms/cdph_lc_antipsychotic_survey_tool_07_11_12.pdf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48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Screening tests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BIMS part of MDS 3.0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dhmh.dfmc.org/longTermCare/documents/BIMS_Form_Instructions.pdf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Mini Mental Status Exam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www.health.gov.bc.ca/pharmacare/adti/clinician/pdf/ADTI%20SMMSE-GDS%20Reference%20Card.pdf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Mini Cog	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www.alz.org/documents_custom/minicog.pdf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SLUMS cognitive Assessment</a:t>
            </a:r>
          </a:p>
          <a:p>
            <a:pPr lvl="1"/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medschool.slu.edu/agingsuccessfully/pdfsurveys/slumsexam_05.pdf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950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cognitive impairment detected, must find a reliable historian.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When did it begin?</a:t>
            </a:r>
          </a:p>
          <a:p>
            <a:r>
              <a:rPr lang="en-US" dirty="0" smtClean="0"/>
              <a:t>What is the time course of the cognitive decline?</a:t>
            </a:r>
          </a:p>
          <a:p>
            <a:r>
              <a:rPr lang="en-US" dirty="0" smtClean="0"/>
              <a:t>What was the pre-hospital function?</a:t>
            </a:r>
          </a:p>
          <a:p>
            <a:pPr lvl="1"/>
            <a:r>
              <a:rPr lang="en-US" dirty="0" smtClean="0"/>
              <a:t>ADLs </a:t>
            </a:r>
            <a:r>
              <a:rPr lang="en-US" dirty="0" smtClean="0">
                <a:hlinkClick r:id="rId2"/>
              </a:rPr>
              <a:t>–</a:t>
            </a:r>
            <a:r>
              <a:rPr lang="en-US" dirty="0" smtClean="0"/>
              <a:t> </a:t>
            </a:r>
            <a:r>
              <a:rPr lang="en-US" u="sng" dirty="0" smtClean="0"/>
              <a:t>Bristol ADL Scale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://www.health.fgov.be/internet2Prd/groups/public/%40public/%40dg1/%</a:t>
            </a:r>
            <a:r>
              <a:rPr lang="en-US" dirty="0" smtClean="0">
                <a:hlinkClick r:id="rId2"/>
              </a:rPr>
              <a:t>40acutecare/documents/ie2divers/19073273_nl.pdf</a:t>
            </a:r>
            <a:r>
              <a:rPr lang="en-US" dirty="0" smtClean="0"/>
              <a:t>   </a:t>
            </a:r>
          </a:p>
          <a:p>
            <a:pPr lvl="1"/>
            <a:r>
              <a:rPr lang="en-US" dirty="0" smtClean="0"/>
              <a:t>IADLS: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www.abramsoncenter.org/pri/documents/iadl.pdf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Are any medicines or medical conditions contributing to cognitive impairment?</a:t>
            </a:r>
          </a:p>
          <a:p>
            <a:r>
              <a:rPr lang="en-US" dirty="0" smtClean="0"/>
              <a:t>Any current exacerbating factors?</a:t>
            </a:r>
          </a:p>
          <a:p>
            <a:pPr lvl="1"/>
            <a:r>
              <a:rPr lang="en-US" dirty="0" smtClean="0"/>
              <a:t>Hearing Aids, Eyeglasses, Death of spouse, dog,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77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Rapid Decline in Cognition, Consider Delirium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CAM</a:t>
            </a:r>
            <a:r>
              <a:rPr lang="en-US" dirty="0" smtClean="0"/>
              <a:t> = Confusion Assessment Method</a:t>
            </a:r>
          </a:p>
          <a:p>
            <a:r>
              <a:rPr lang="en-US" dirty="0" smtClean="0"/>
              <a:t>Below information apparent from interview of family and patient</a:t>
            </a:r>
          </a:p>
          <a:p>
            <a:r>
              <a:rPr lang="en-US" dirty="0" smtClean="0"/>
              <a:t>1.  Acute onset and fluctuating course</a:t>
            </a:r>
          </a:p>
          <a:p>
            <a:pPr lvl="1"/>
            <a:r>
              <a:rPr lang="en-US" dirty="0" smtClean="0"/>
              <a:t>And</a:t>
            </a:r>
          </a:p>
          <a:p>
            <a:r>
              <a:rPr lang="en-US" dirty="0" smtClean="0"/>
              <a:t>2.  Inattention</a:t>
            </a:r>
          </a:p>
          <a:p>
            <a:pPr lvl="1"/>
            <a:r>
              <a:rPr lang="en-US" dirty="0" smtClean="0"/>
              <a:t>And EITHER</a:t>
            </a:r>
          </a:p>
          <a:p>
            <a:r>
              <a:rPr lang="en-US" dirty="0" smtClean="0"/>
              <a:t>3.  Disorganized thinking</a:t>
            </a:r>
          </a:p>
          <a:p>
            <a:pPr lvl="1"/>
            <a:r>
              <a:rPr lang="en-US" dirty="0" smtClean="0"/>
              <a:t>OR</a:t>
            </a:r>
          </a:p>
          <a:p>
            <a:r>
              <a:rPr lang="en-US" dirty="0" smtClean="0"/>
              <a:t>4.  Altered level of consciousness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consultgerirn.org/uploads/File/trythis/try_this_13.pdf</a:t>
            </a:r>
            <a:r>
              <a:rPr lang="en-US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4711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Dementia and Delirium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Dementia is the strongest risk factor for the development of delirium </a:t>
            </a:r>
          </a:p>
          <a:p>
            <a:pPr lvl="1"/>
            <a:r>
              <a:rPr lang="en-US" dirty="0" smtClean="0"/>
              <a:t>25-75% of patients with delirium have co-morbid dementia</a:t>
            </a:r>
          </a:p>
          <a:p>
            <a:pPr lvl="1"/>
            <a:r>
              <a:rPr lang="en-US" dirty="0" smtClean="0"/>
              <a:t>5-fold &gt; risk</a:t>
            </a:r>
          </a:p>
          <a:p>
            <a:r>
              <a:rPr lang="en-US" dirty="0" smtClean="0"/>
              <a:t>Medications that Challenge Cognition</a:t>
            </a:r>
          </a:p>
          <a:p>
            <a:pPr lvl="1"/>
            <a:r>
              <a:rPr lang="en-US" dirty="0" smtClean="0"/>
              <a:t>Benzodiazepines</a:t>
            </a:r>
          </a:p>
          <a:p>
            <a:pPr lvl="1"/>
            <a:r>
              <a:rPr lang="en-US" dirty="0" smtClean="0"/>
              <a:t>Tricyclic Antidepressants (</a:t>
            </a:r>
            <a:r>
              <a:rPr lang="en-US" dirty="0" err="1" smtClean="0"/>
              <a:t>Amitryptyline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Anti-cholinergic meds: (</a:t>
            </a:r>
            <a:r>
              <a:rPr lang="en-US" dirty="0" err="1" smtClean="0"/>
              <a:t>Benedryl</a:t>
            </a:r>
            <a:r>
              <a:rPr lang="en-US" dirty="0" smtClean="0"/>
              <a:t>, Meclizine)</a:t>
            </a:r>
          </a:p>
          <a:p>
            <a:pPr lvl="1"/>
            <a:r>
              <a:rPr lang="en-US" dirty="0" smtClean="0"/>
              <a:t>Narcotics</a:t>
            </a:r>
          </a:p>
          <a:p>
            <a:pPr lvl="1"/>
            <a:r>
              <a:rPr lang="en-US" dirty="0" smtClean="0"/>
              <a:t>Withdrawal states (SSRIs, Alcohol, Benzos)</a:t>
            </a:r>
          </a:p>
          <a:p>
            <a:pPr lvl="1"/>
            <a:r>
              <a:rPr lang="en-US" dirty="0" smtClean="0"/>
              <a:t>Digoxin toxicity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1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the Acutely Confused Patient?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INTERACT 3.0 Algorithm to support your SBAR</a:t>
            </a:r>
          </a:p>
          <a:p>
            <a:r>
              <a:rPr lang="en-US" dirty="0" smtClean="0"/>
              <a:t>Acute Mental Status Change Algorithm</a:t>
            </a:r>
          </a:p>
          <a:p>
            <a:pPr lvl="1"/>
            <a:r>
              <a:rPr lang="en-US" dirty="0">
                <a:hlinkClick r:id="rId2"/>
              </a:rPr>
              <a:t>http://interact2.net/docs/INTERACT%20Version%203.0%20Tools/Decision%20Support%20Tools/Care%20Paths/INTERACT%20Care_Path_%</a:t>
            </a:r>
            <a:r>
              <a:rPr lang="en-US" dirty="0" smtClean="0">
                <a:hlinkClick r:id="rId2"/>
              </a:rPr>
              <a:t>20Acute_MENTAL_STATUS_CHANGE%20Dec%2029%202012%20revised.pdf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Change in Behavior </a:t>
            </a:r>
            <a:r>
              <a:rPr lang="en-US" dirty="0" err="1" smtClean="0"/>
              <a:t>Algoithm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interact2.net/docs/INTERACT%20Version%203.0%20Tools/Decision%20Support%20Tools/Care%20Paths/Care_Path_CHANGE_IN_BEHAVIOR%20Dec%2029%202012%20revised.pdf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34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447</TotalTime>
  <Words>2617</Words>
  <Application>Microsoft Office PowerPoint</Application>
  <PresentationFormat>On-screen Show (4:3)</PresentationFormat>
  <Paragraphs>418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Equity</vt:lpstr>
      <vt:lpstr>Dementia Care 2013 </vt:lpstr>
      <vt:lpstr>Objectives</vt:lpstr>
      <vt:lpstr>DSM –IV Dementia Diagnosis</vt:lpstr>
      <vt:lpstr>Importance</vt:lpstr>
      <vt:lpstr>Common Screening tests </vt:lpstr>
      <vt:lpstr>If cognitive impairment detected, must find a reliable historian.</vt:lpstr>
      <vt:lpstr>If Rapid Decline in Cognition, Consider Delirium</vt:lpstr>
      <vt:lpstr>Dementia and Delirium</vt:lpstr>
      <vt:lpstr>Evaluation of the Acutely Confused Patient? </vt:lpstr>
      <vt:lpstr>Depression is Common in Dementia</vt:lpstr>
      <vt:lpstr>Dementia Syndromes    ~ Prevalence</vt:lpstr>
      <vt:lpstr>Alzheimer's Clinical Picture</vt:lpstr>
      <vt:lpstr>Lewy Body Dementia</vt:lpstr>
      <vt:lpstr>Vascular Dementia</vt:lpstr>
      <vt:lpstr>Parkinson’s Dementia</vt:lpstr>
      <vt:lpstr>Fronto-Temporal Dementia</vt:lpstr>
      <vt:lpstr>Is there a Mental Health History or Brain Injury?</vt:lpstr>
      <vt:lpstr>Pre-dementia Mental Disorders?</vt:lpstr>
      <vt:lpstr>Pharmacologic Management</vt:lpstr>
      <vt:lpstr>Pharmacologic Management</vt:lpstr>
      <vt:lpstr>Antipsychotics are Risky and have “Black Box Warning”</vt:lpstr>
      <vt:lpstr>Antipsychotic Use Requires:</vt:lpstr>
      <vt:lpstr>Approved Indication of CDPH Survey Tool (July 2012)</vt:lpstr>
      <vt:lpstr>Surveyor Tool Expects:</vt:lpstr>
      <vt:lpstr>Tool Expectations</vt:lpstr>
      <vt:lpstr>Preventing Problem Behaviors</vt:lpstr>
      <vt:lpstr>Managing Problem Behaviors in Dementia</vt:lpstr>
      <vt:lpstr>Antecedents</vt:lpstr>
      <vt:lpstr>Behavior (avoid “Agitation” term) </vt:lpstr>
      <vt:lpstr>Consequences of the Behavior </vt:lpstr>
      <vt:lpstr>Documentation</vt:lpstr>
      <vt:lpstr>Common Reasons for Difficult Behaviors</vt:lpstr>
      <vt:lpstr>Change in Perspective about Behaviors</vt:lpstr>
      <vt:lpstr>Strategies to Manage Behaviors</vt:lpstr>
      <vt:lpstr>Communication Techniques</vt:lpstr>
      <vt:lpstr>Environmental Care</vt:lpstr>
      <vt:lpstr>Alternative Medicine Approaches</vt:lpstr>
      <vt:lpstr>AHCA Recommends “1st Steps” (American Health Care Association)</vt:lpstr>
      <vt:lpstr>AHCA Recommends Track Quarterly</vt:lpstr>
      <vt:lpstr>Resources </vt:lpstr>
      <vt:lpstr>Resources</vt:lpstr>
    </vt:vector>
  </TitlesOfParts>
  <Company>NCMA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Dementia Care 2013 </dc:title>
  <dc:creator>Tim Gieseke</dc:creator>
  <cp:lastModifiedBy>Tim Gieseke</cp:lastModifiedBy>
  <cp:revision>47</cp:revision>
  <dcterms:created xsi:type="dcterms:W3CDTF">2013-05-13T01:29:01Z</dcterms:created>
  <dcterms:modified xsi:type="dcterms:W3CDTF">2013-07-14T19:21:38Z</dcterms:modified>
</cp:coreProperties>
</file>