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56" r:id="rId2"/>
  </p:sldMasterIdLst>
  <p:notesMasterIdLst>
    <p:notesMasterId r:id="rId25"/>
  </p:notesMasterIdLst>
  <p:handoutMasterIdLst>
    <p:handoutMasterId r:id="rId26"/>
  </p:handoutMasterIdLst>
  <p:sldIdLst>
    <p:sldId id="1522" r:id="rId3"/>
    <p:sldId id="1526" r:id="rId4"/>
    <p:sldId id="312" r:id="rId5"/>
    <p:sldId id="311" r:id="rId6"/>
    <p:sldId id="257" r:id="rId7"/>
    <p:sldId id="313" r:id="rId8"/>
    <p:sldId id="1527" r:id="rId9"/>
    <p:sldId id="284" r:id="rId10"/>
    <p:sldId id="258" r:id="rId11"/>
    <p:sldId id="259" r:id="rId12"/>
    <p:sldId id="260" r:id="rId13"/>
    <p:sldId id="261" r:id="rId14"/>
    <p:sldId id="262" r:id="rId15"/>
    <p:sldId id="263" r:id="rId16"/>
    <p:sldId id="264" r:id="rId17"/>
    <p:sldId id="265" r:id="rId18"/>
    <p:sldId id="266" r:id="rId19"/>
    <p:sldId id="283" r:id="rId20"/>
    <p:sldId id="314" r:id="rId21"/>
    <p:sldId id="1525" r:id="rId22"/>
    <p:sldId id="310" r:id="rId23"/>
    <p:sldId id="309" r:id="rId24"/>
  </p:sldIdLst>
  <p:sldSz cx="12192000" cy="6858000"/>
  <p:notesSz cx="6858000" cy="9144000"/>
  <p:defaultTextStyle>
    <a:defPPr>
      <a:defRPr lang="en-US"/>
    </a:defPPr>
    <a:lvl1pPr algn="l" rtl="0" fontAlgn="base">
      <a:spcBef>
        <a:spcPct val="0"/>
      </a:spcBef>
      <a:spcAft>
        <a:spcPct val="0"/>
      </a:spcAft>
      <a:defRPr kern="1200">
        <a:solidFill>
          <a:srgbClr val="000000"/>
        </a:solidFill>
        <a:latin typeface="Arial" charset="0"/>
        <a:ea typeface="ＭＳ Ｐゴシック" charset="0"/>
        <a:cs typeface="ＭＳ Ｐゴシック" charset="0"/>
        <a:sym typeface="Trebuchet MS" charset="0"/>
      </a:defRPr>
    </a:lvl1pPr>
    <a:lvl2pPr marL="457200" algn="l" rtl="0" fontAlgn="base">
      <a:spcBef>
        <a:spcPct val="0"/>
      </a:spcBef>
      <a:spcAft>
        <a:spcPct val="0"/>
      </a:spcAft>
      <a:defRPr kern="1200">
        <a:solidFill>
          <a:srgbClr val="000000"/>
        </a:solidFill>
        <a:latin typeface="Arial" charset="0"/>
        <a:ea typeface="ＭＳ Ｐゴシック" charset="0"/>
        <a:cs typeface="ＭＳ Ｐゴシック" charset="0"/>
        <a:sym typeface="Trebuchet MS" charset="0"/>
      </a:defRPr>
    </a:lvl2pPr>
    <a:lvl3pPr marL="914400" algn="l" rtl="0" fontAlgn="base">
      <a:spcBef>
        <a:spcPct val="0"/>
      </a:spcBef>
      <a:spcAft>
        <a:spcPct val="0"/>
      </a:spcAft>
      <a:defRPr kern="1200">
        <a:solidFill>
          <a:srgbClr val="000000"/>
        </a:solidFill>
        <a:latin typeface="Arial" charset="0"/>
        <a:ea typeface="ＭＳ Ｐゴシック" charset="0"/>
        <a:cs typeface="ＭＳ Ｐゴシック" charset="0"/>
        <a:sym typeface="Trebuchet MS" charset="0"/>
      </a:defRPr>
    </a:lvl3pPr>
    <a:lvl4pPr marL="1371600" algn="l" rtl="0" fontAlgn="base">
      <a:spcBef>
        <a:spcPct val="0"/>
      </a:spcBef>
      <a:spcAft>
        <a:spcPct val="0"/>
      </a:spcAft>
      <a:defRPr kern="1200">
        <a:solidFill>
          <a:srgbClr val="000000"/>
        </a:solidFill>
        <a:latin typeface="Arial" charset="0"/>
        <a:ea typeface="ＭＳ Ｐゴシック" charset="0"/>
        <a:cs typeface="ＭＳ Ｐゴシック" charset="0"/>
        <a:sym typeface="Trebuchet MS" charset="0"/>
      </a:defRPr>
    </a:lvl4pPr>
    <a:lvl5pPr marL="1828800" algn="l" rtl="0" fontAlgn="base">
      <a:spcBef>
        <a:spcPct val="0"/>
      </a:spcBef>
      <a:spcAft>
        <a:spcPct val="0"/>
      </a:spcAft>
      <a:defRPr kern="1200">
        <a:solidFill>
          <a:srgbClr val="000000"/>
        </a:solidFill>
        <a:latin typeface="Arial" charset="0"/>
        <a:ea typeface="ＭＳ Ｐゴシック" charset="0"/>
        <a:cs typeface="ＭＳ Ｐゴシック" charset="0"/>
        <a:sym typeface="Trebuchet MS" charset="0"/>
      </a:defRPr>
    </a:lvl5pPr>
    <a:lvl6pPr marL="2286000" algn="l" defTabSz="457200" rtl="0" eaLnBrk="1" latinLnBrk="0" hangingPunct="1">
      <a:defRPr kern="1200">
        <a:solidFill>
          <a:srgbClr val="000000"/>
        </a:solidFill>
        <a:latin typeface="Arial" charset="0"/>
        <a:ea typeface="ＭＳ Ｐゴシック" charset="0"/>
        <a:cs typeface="ＭＳ Ｐゴシック" charset="0"/>
        <a:sym typeface="Trebuchet MS" charset="0"/>
      </a:defRPr>
    </a:lvl6pPr>
    <a:lvl7pPr marL="2743200" algn="l" defTabSz="457200" rtl="0" eaLnBrk="1" latinLnBrk="0" hangingPunct="1">
      <a:defRPr kern="1200">
        <a:solidFill>
          <a:srgbClr val="000000"/>
        </a:solidFill>
        <a:latin typeface="Arial" charset="0"/>
        <a:ea typeface="ＭＳ Ｐゴシック" charset="0"/>
        <a:cs typeface="ＭＳ Ｐゴシック" charset="0"/>
        <a:sym typeface="Trebuchet MS" charset="0"/>
      </a:defRPr>
    </a:lvl7pPr>
    <a:lvl8pPr marL="3200400" algn="l" defTabSz="457200" rtl="0" eaLnBrk="1" latinLnBrk="0" hangingPunct="1">
      <a:defRPr kern="1200">
        <a:solidFill>
          <a:srgbClr val="000000"/>
        </a:solidFill>
        <a:latin typeface="Arial" charset="0"/>
        <a:ea typeface="ＭＳ Ｐゴシック" charset="0"/>
        <a:cs typeface="ＭＳ Ｐゴシック" charset="0"/>
        <a:sym typeface="Trebuchet MS" charset="0"/>
      </a:defRPr>
    </a:lvl8pPr>
    <a:lvl9pPr marL="3657600" algn="l" defTabSz="457200" rtl="0" eaLnBrk="1" latinLnBrk="0" hangingPunct="1">
      <a:defRPr kern="1200">
        <a:solidFill>
          <a:srgbClr val="000000"/>
        </a:solidFill>
        <a:latin typeface="Arial" charset="0"/>
        <a:ea typeface="ＭＳ Ｐゴシック" charset="0"/>
        <a:cs typeface="ＭＳ Ｐゴシック" charset="0"/>
        <a:sym typeface="Trebuchet MS"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30ACEC"/>
    <a:srgbClr val="011893"/>
    <a:srgbClr val="001275"/>
    <a:srgbClr val="4A2E59"/>
    <a:srgbClr val="5F3C73"/>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26"/>
    <p:restoredTop sz="87179"/>
  </p:normalViewPr>
  <p:slideViewPr>
    <p:cSldViewPr snapToGrid="0" snapToObjects="1">
      <p:cViewPr varScale="1">
        <p:scale>
          <a:sx n="95" d="100"/>
          <a:sy n="95" d="100"/>
        </p:scale>
        <p:origin x="880" y="17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0"/>
    </p:cViewPr>
  </p:sorterViewPr>
  <p:notesViewPr>
    <p:cSldViewPr snapToGrid="0" snapToObjects="1">
      <p:cViewPr varScale="1">
        <p:scale>
          <a:sx n="80" d="100"/>
          <a:sy n="80" d="100"/>
        </p:scale>
        <p:origin x="3840"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3397F8-88BA-B541-A249-F89C3C524D6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COVID-19: CALTCM Weekly Rounds COVID-19 Vaccine Implementation in Nursing Homes: A Guide for Facility Leadership</a:t>
            </a:r>
          </a:p>
        </p:txBody>
      </p:sp>
      <p:sp>
        <p:nvSpPr>
          <p:cNvPr id="3" name="Date Placeholder 2">
            <a:extLst>
              <a:ext uri="{FF2B5EF4-FFF2-40B4-BE49-F238E27FC236}">
                <a16:creationId xmlns:a16="http://schemas.microsoft.com/office/drawing/2014/main" id="{1DAD0FE3-FFF8-D74A-A339-78946E290B8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030888F-509B-1340-BDDD-EC2752E166FE}" type="datetimeFigureOut">
              <a:rPr lang="en-US" smtClean="0"/>
              <a:t>1/4/21</a:t>
            </a:fld>
            <a:endParaRPr lang="en-US"/>
          </a:p>
        </p:txBody>
      </p:sp>
      <p:sp>
        <p:nvSpPr>
          <p:cNvPr id="4" name="Footer Placeholder 3">
            <a:extLst>
              <a:ext uri="{FF2B5EF4-FFF2-40B4-BE49-F238E27FC236}">
                <a16:creationId xmlns:a16="http://schemas.microsoft.com/office/drawing/2014/main" id="{6655BB06-CE8D-084B-9485-692B86FB34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49634AE-7D62-5245-80F3-6B5CC800013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4AEB9D9-C719-0A44-89A6-45E522FA0695}" type="slidenum">
              <a:rPr lang="en-US" smtClean="0"/>
              <a:t>‹#›</a:t>
            </a:fld>
            <a:endParaRPr lang="en-US"/>
          </a:p>
        </p:txBody>
      </p:sp>
    </p:spTree>
    <p:extLst>
      <p:ext uri="{BB962C8B-B14F-4D97-AF65-F5344CB8AC3E}">
        <p14:creationId xmlns:p14="http://schemas.microsoft.com/office/powerpoint/2010/main" val="285031067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Shape 111"/>
          <p:cNvSpPr>
            <a:spLocks noGrp="1" noRot="1" noChangeAspect="1"/>
          </p:cNvSpPr>
          <p:nvPr>
            <p:ph type="sldImg"/>
          </p:nvPr>
        </p:nvSpPr>
        <p:spPr bwMode="auto">
          <a:xfrm>
            <a:off x="1143000" y="685800"/>
            <a:ext cx="4572000" cy="3429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sp>
      <p:sp>
        <p:nvSpPr>
          <p:cNvPr id="12291" name="Shape 112"/>
          <p:cNvSpPr>
            <a:spLocks noGrp="1"/>
          </p:cNvSpPr>
          <p:nvPr>
            <p:ph type="body" sz="quarter" idx="1"/>
          </p:nvPr>
        </p:nvSpPr>
        <p:spPr bwMode="auto">
          <a:xfrm>
            <a:off x="914400" y="4343400"/>
            <a:ext cx="5029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endParaRPr lang="en-US">
              <a:sym typeface="Trebuchet MS" charset="0"/>
            </a:endParaRPr>
          </a:p>
        </p:txBody>
      </p:sp>
    </p:spTree>
    <p:extLst>
      <p:ext uri="{BB962C8B-B14F-4D97-AF65-F5344CB8AC3E}">
        <p14:creationId xmlns:p14="http://schemas.microsoft.com/office/powerpoint/2010/main" val="1530436016"/>
      </p:ext>
    </p:extLst>
  </p:cSld>
  <p:clrMap bg1="lt1" tx1="dk1" bg2="lt2" tx2="dk2" accent1="accent1" accent2="accent2" accent3="accent3" accent4="accent4" accent5="accent5" accent6="accent6" hlink="hlink" folHlink="folHlink"/>
  <p:hf ftr="0" dt="0"/>
  <p:notesStyle>
    <a:lvl1pPr algn="l" defTabSz="457200" rtl="0" eaLnBrk="0" fontAlgn="base" hangingPunct="0">
      <a:spcBef>
        <a:spcPct val="30000"/>
      </a:spcBef>
      <a:spcAft>
        <a:spcPct val="0"/>
      </a:spcAft>
      <a:defRPr sz="1200">
        <a:solidFill>
          <a:schemeClr val="tx1"/>
        </a:solidFill>
        <a:latin typeface="+mn-lt"/>
        <a:ea typeface="ＭＳ Ｐゴシック" charset="0"/>
        <a:cs typeface="+mn-cs"/>
        <a:sym typeface="Trebuchet MS" charset="0"/>
      </a:defRPr>
    </a:lvl1pPr>
    <a:lvl2pPr marL="742950" indent="-285750" algn="l" defTabSz="457200" rtl="0" eaLnBrk="0" fontAlgn="base" hangingPunct="0">
      <a:spcBef>
        <a:spcPct val="30000"/>
      </a:spcBef>
      <a:spcAft>
        <a:spcPct val="0"/>
      </a:spcAft>
      <a:defRPr sz="1200">
        <a:solidFill>
          <a:schemeClr val="tx1"/>
        </a:solidFill>
        <a:latin typeface="+mn-lt"/>
        <a:ea typeface="+mn-ea"/>
        <a:cs typeface="+mn-cs"/>
        <a:sym typeface="Trebuchet MS" charset="0"/>
      </a:defRPr>
    </a:lvl2pPr>
    <a:lvl3pPr marL="1143000" indent="-228600" algn="l" defTabSz="457200" rtl="0" eaLnBrk="0" fontAlgn="base" hangingPunct="0">
      <a:spcBef>
        <a:spcPct val="30000"/>
      </a:spcBef>
      <a:spcAft>
        <a:spcPct val="0"/>
      </a:spcAft>
      <a:defRPr sz="1200">
        <a:solidFill>
          <a:schemeClr val="tx1"/>
        </a:solidFill>
        <a:latin typeface="+mn-lt"/>
        <a:ea typeface="+mn-ea"/>
        <a:cs typeface="+mn-cs"/>
        <a:sym typeface="Trebuchet MS" charset="0"/>
      </a:defRPr>
    </a:lvl3pPr>
    <a:lvl4pPr marL="1600200" indent="-228600" algn="l" defTabSz="457200" rtl="0" eaLnBrk="0" fontAlgn="base" hangingPunct="0">
      <a:spcBef>
        <a:spcPct val="30000"/>
      </a:spcBef>
      <a:spcAft>
        <a:spcPct val="0"/>
      </a:spcAft>
      <a:defRPr sz="1200">
        <a:solidFill>
          <a:schemeClr val="tx1"/>
        </a:solidFill>
        <a:latin typeface="+mn-lt"/>
        <a:ea typeface="+mn-ea"/>
        <a:cs typeface="+mn-cs"/>
        <a:sym typeface="Trebuchet MS" charset="0"/>
      </a:defRPr>
    </a:lvl4pPr>
    <a:lvl5pPr marL="2057400" indent="-228600" algn="l" defTabSz="457200" rtl="0" eaLnBrk="0" fontAlgn="base" hangingPunct="0">
      <a:spcBef>
        <a:spcPct val="30000"/>
      </a:spcBef>
      <a:spcAft>
        <a:spcPct val="0"/>
      </a:spcAft>
      <a:defRPr sz="1200">
        <a:solidFill>
          <a:schemeClr val="tx1"/>
        </a:solidFill>
        <a:latin typeface="+mn-lt"/>
        <a:ea typeface="+mn-ea"/>
        <a:cs typeface="+mn-cs"/>
        <a:sym typeface="Trebuchet MS" charset="0"/>
      </a:defRPr>
    </a:lvl5pPr>
    <a:lvl6pPr indent="1143000" defTabSz="457200" latinLnBrk="0">
      <a:defRPr sz="1200">
        <a:latin typeface="+mn-lt"/>
        <a:ea typeface="+mn-ea"/>
        <a:cs typeface="+mn-cs"/>
        <a:sym typeface="Trebuchet MS"/>
      </a:defRPr>
    </a:lvl6pPr>
    <a:lvl7pPr indent="1371600" defTabSz="457200" latinLnBrk="0">
      <a:defRPr sz="1200">
        <a:latin typeface="+mn-lt"/>
        <a:ea typeface="+mn-ea"/>
        <a:cs typeface="+mn-cs"/>
        <a:sym typeface="Trebuchet MS"/>
      </a:defRPr>
    </a:lvl7pPr>
    <a:lvl8pPr indent="1600200" defTabSz="457200" latinLnBrk="0">
      <a:defRPr sz="1200">
        <a:latin typeface="+mn-lt"/>
        <a:ea typeface="+mn-ea"/>
        <a:cs typeface="+mn-cs"/>
        <a:sym typeface="Trebuchet MS"/>
      </a:defRPr>
    </a:lvl8pPr>
    <a:lvl9pPr indent="1828800" defTabSz="457200" latinLnBrk="0">
      <a:defRPr sz="1200">
        <a:latin typeface="+mn-lt"/>
        <a:ea typeface="+mn-ea"/>
        <a:cs typeface="+mn-cs"/>
        <a:sym typeface="Trebuchet M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40" name="Title Text"/>
          <p:cNvSpPr txBox="1">
            <a:spLocks noGrp="1"/>
          </p:cNvSpPr>
          <p:nvPr>
            <p:ph type="title"/>
          </p:nvPr>
        </p:nvSpPr>
        <p:spPr>
          <a:prstGeom prst="rect">
            <a:avLst/>
          </a:prstGeom>
        </p:spPr>
        <p:txBody>
          <a:bodyPr/>
          <a:lstStyle/>
          <a:p>
            <a:r>
              <a:t>Title Text</a:t>
            </a:r>
          </a:p>
        </p:txBody>
      </p:sp>
      <p:sp>
        <p:nvSpPr>
          <p:cNvPr id="41"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6" name="Slide Number">
            <a:extLst>
              <a:ext uri="{FF2B5EF4-FFF2-40B4-BE49-F238E27FC236}">
                <a16:creationId xmlns:a16="http://schemas.microsoft.com/office/drawing/2014/main" id="{9D0E5B44-572C-4243-A09D-E184FCA6A0C8}"/>
              </a:ext>
            </a:extLst>
          </p:cNvPr>
          <p:cNvSpPr txBox="1">
            <a:spLocks noGrp="1"/>
          </p:cNvSpPr>
          <p:nvPr>
            <p:ph type="sldNum" sz="quarter" idx="2"/>
          </p:nvPr>
        </p:nvSpPr>
        <p:spPr bwMode="auto">
          <a:xfrm>
            <a:off x="11730037" y="6398466"/>
            <a:ext cx="263525" cy="269875"/>
          </a:xfrm>
          <a:prstGeom prst="rect">
            <a:avLst/>
          </a:prstGeom>
          <a:noFill/>
          <a:ln w="12700">
            <a:noFill/>
            <a:miter lim="400000"/>
            <a:headEnd/>
            <a:tailEnd/>
          </a:ln>
        </p:spPr>
        <p:txBody>
          <a:bodyPr vert="horz" wrap="none" lIns="45718" tIns="45718" rIns="45718" bIns="45718" numCol="1" anchor="ctr" anchorCtr="0" compatLnSpc="1">
            <a:prstTxWarp prst="textNoShape">
              <a:avLst/>
            </a:prstTxWarp>
            <a:spAutoFit/>
          </a:bodyPr>
          <a:lstStyle>
            <a:lvl1pPr algn="r" hangingPunct="0">
              <a:defRPr sz="1200" smtClean="0">
                <a:solidFill>
                  <a:srgbClr val="888888"/>
                </a:solidFill>
                <a:latin typeface="Calibri" charset="0"/>
                <a:cs typeface="Calibri" charset="0"/>
                <a:sym typeface="Calibri" charset="0"/>
              </a:defRPr>
            </a:lvl1pPr>
          </a:lstStyle>
          <a:p>
            <a:pPr>
              <a:defRPr/>
            </a:pPr>
            <a:fld id="{8C3F2804-69B5-D641-8591-7EB6AEC014BB}" type="slidenum">
              <a:rPr lang="en-US"/>
              <a:pPr>
                <a:defRPr/>
              </a:pPr>
              <a:t>‹#›</a:t>
            </a:fld>
            <a:endParaRPr lang="en-US"/>
          </a:p>
        </p:txBody>
      </p:sp>
    </p:spTree>
    <p:extLst>
      <p:ext uri="{BB962C8B-B14F-4D97-AF65-F5344CB8AC3E}">
        <p14:creationId xmlns:p14="http://schemas.microsoft.com/office/powerpoint/2010/main" val="4284685235"/>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1/4/21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414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1/4/21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880877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1/4/21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50425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82884F1-FFEA-405F-9602-3DCA865EDA4E}" type="datetime1">
              <a:rPr lang="en-US" smtClean="0"/>
              <a:t>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114845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1/4/21</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384265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D291B17-9318-49DB-B28B-6E5994AE9581}" type="datetime1">
              <a:rPr lang="en-US" smtClean="0"/>
              <a:t>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4251307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3120586"/>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42875456"/>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24426915"/>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44950682"/>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49"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50" name="Body Level One…"/>
          <p:cNvSpPr txBox="1">
            <a:spLocks noGrp="1"/>
          </p:cNvSpPr>
          <p:nvPr>
            <p:ph type="body" sz="quarter" idx="1"/>
          </p:nvPr>
        </p:nvSpPr>
        <p:spPr>
          <a:xfrm>
            <a:off x="839787" y="1681163"/>
            <a:ext cx="5157790" cy="823914"/>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1" name="Text Placeholder 4"/>
          <p:cNvSpPr>
            <a:spLocks noGrp="1"/>
          </p:cNvSpPr>
          <p:nvPr>
            <p:ph type="body" sz="quarter" idx="13"/>
          </p:nvPr>
        </p:nvSpPr>
        <p:spPr>
          <a:xfrm>
            <a:off x="6172200" y="1681163"/>
            <a:ext cx="5183188" cy="823914"/>
          </a:xfrm>
          <a:prstGeom prst="rect">
            <a:avLst/>
          </a:prstGeom>
        </p:spPr>
        <p:txBody>
          <a:bodyPr anchor="b"/>
          <a:lstStyle/>
          <a:p>
            <a:endParaRPr/>
          </a:p>
        </p:txBody>
      </p:sp>
      <p:sp>
        <p:nvSpPr>
          <p:cNvPr id="6" name="Slide Number">
            <a:extLst>
              <a:ext uri="{FF2B5EF4-FFF2-40B4-BE49-F238E27FC236}">
                <a16:creationId xmlns:a16="http://schemas.microsoft.com/office/drawing/2014/main" id="{009179A7-A849-4E42-BF46-09944E5E492E}"/>
              </a:ext>
            </a:extLst>
          </p:cNvPr>
          <p:cNvSpPr txBox="1">
            <a:spLocks noGrp="1"/>
          </p:cNvSpPr>
          <p:nvPr>
            <p:ph type="sldNum" sz="quarter" idx="2"/>
          </p:nvPr>
        </p:nvSpPr>
        <p:spPr bwMode="auto">
          <a:xfrm>
            <a:off x="11730037" y="6398466"/>
            <a:ext cx="263525" cy="269875"/>
          </a:xfrm>
          <a:prstGeom prst="rect">
            <a:avLst/>
          </a:prstGeom>
          <a:noFill/>
          <a:ln w="12700">
            <a:noFill/>
            <a:miter lim="400000"/>
            <a:headEnd/>
            <a:tailEnd/>
          </a:ln>
        </p:spPr>
        <p:txBody>
          <a:bodyPr vert="horz" wrap="none" lIns="45718" tIns="45718" rIns="45718" bIns="45718" numCol="1" anchor="ctr" anchorCtr="0" compatLnSpc="1">
            <a:prstTxWarp prst="textNoShape">
              <a:avLst/>
            </a:prstTxWarp>
            <a:spAutoFit/>
          </a:bodyPr>
          <a:lstStyle>
            <a:lvl1pPr algn="r" hangingPunct="0">
              <a:defRPr sz="1200" smtClean="0">
                <a:solidFill>
                  <a:srgbClr val="888888"/>
                </a:solidFill>
                <a:latin typeface="Calibri" charset="0"/>
                <a:cs typeface="Calibri" charset="0"/>
                <a:sym typeface="Calibri" charset="0"/>
              </a:defRPr>
            </a:lvl1pPr>
          </a:lstStyle>
          <a:p>
            <a:pPr>
              <a:defRPr/>
            </a:pPr>
            <a:fld id="{8C3F2804-69B5-D641-8591-7EB6AEC014BB}" type="slidenum">
              <a:rPr lang="en-US"/>
              <a:pPr>
                <a:defRPr/>
              </a:pPr>
              <a:t>‹#›</a:t>
            </a:fld>
            <a:endParaRPr lang="en-US"/>
          </a:p>
        </p:txBody>
      </p:sp>
    </p:spTree>
    <p:extLst>
      <p:ext uri="{BB962C8B-B14F-4D97-AF65-F5344CB8AC3E}">
        <p14:creationId xmlns:p14="http://schemas.microsoft.com/office/powerpoint/2010/main" val="4006420491"/>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291B17-9318-49DB-B28B-6E5994AE9581}" type="datetime1">
              <a:rPr lang="en-US" smtClean="0"/>
              <a:t>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45825025"/>
      </p:ext>
    </p:extLst>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688505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829044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3" name="Shape 63"/>
          <p:cNvSpPr>
            <a:spLocks noGrp="1"/>
          </p:cNvSpPr>
          <p:nvPr>
            <p:ph type="title"/>
          </p:nvPr>
        </p:nvSpPr>
        <p:spPr>
          <a:prstGeom prst="rect">
            <a:avLst/>
          </a:prstGeom>
        </p:spPr>
        <p:txBody>
          <a:bodyPr/>
          <a:lstStyle/>
          <a:p>
            <a:r>
              <a:t>Title Text</a:t>
            </a:r>
          </a:p>
        </p:txBody>
      </p:sp>
      <p:sp>
        <p:nvSpPr>
          <p:cNvPr id="64" name="Shape 64"/>
          <p:cNvSpPr>
            <a:spLocks noGrp="1"/>
          </p:cNvSpPr>
          <p:nvPr>
            <p:ph type="body" sz="half" idx="1"/>
          </p:nvPr>
        </p:nvSpPr>
        <p:spPr>
          <a:xfrm>
            <a:off x="892969" y="1830586"/>
            <a:ext cx="5000625" cy="4420195"/>
          </a:xfrm>
          <a:prstGeom prst="rect">
            <a:avLst/>
          </a:prstGeom>
        </p:spPr>
        <p:txBody>
          <a:bodyPr/>
          <a:lstStyle>
            <a:lvl1pPr marL="241093" indent="-241093">
              <a:spcBef>
                <a:spcPts val="2250"/>
              </a:spcBef>
              <a:defRPr sz="1969"/>
            </a:lvl1pPr>
            <a:lvl2pPr marL="482186" indent="-241093">
              <a:spcBef>
                <a:spcPts val="2250"/>
              </a:spcBef>
              <a:defRPr sz="1969"/>
            </a:lvl2pPr>
            <a:lvl3pPr marL="723279" indent="-241093">
              <a:spcBef>
                <a:spcPts val="2250"/>
              </a:spcBef>
              <a:defRPr sz="1969"/>
            </a:lvl3pPr>
            <a:lvl4pPr marL="964372" indent="-241093">
              <a:spcBef>
                <a:spcPts val="2250"/>
              </a:spcBef>
              <a:defRPr sz="1969"/>
            </a:lvl4pPr>
            <a:lvl5pPr marL="1205465" indent="-241093">
              <a:spcBef>
                <a:spcPts val="2250"/>
              </a:spcBef>
              <a:defRPr sz="1969"/>
            </a:lvl5pPr>
          </a:lstStyle>
          <a:p>
            <a:r>
              <a:t>Body Level One</a:t>
            </a:r>
          </a:p>
          <a:p>
            <a:pPr lvl="1"/>
            <a:r>
              <a:t>Body Level Two</a:t>
            </a:r>
          </a:p>
          <a:p>
            <a:pPr lvl="2"/>
            <a:r>
              <a:t>Body Level Three</a:t>
            </a:r>
          </a:p>
          <a:p>
            <a:pPr lvl="3"/>
            <a:r>
              <a:t>Body Level Four</a:t>
            </a:r>
          </a:p>
          <a:p>
            <a:pPr lvl="4"/>
            <a:r>
              <a:t>Body Level Five</a:t>
            </a:r>
          </a:p>
        </p:txBody>
      </p:sp>
      <p:sp>
        <p:nvSpPr>
          <p:cNvPr id="65" name="Shape 65"/>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998735186"/>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sp>
        <p:nvSpPr>
          <p:cNvPr id="74"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5" name="Body Level One…"/>
          <p:cNvSpPr txBox="1">
            <a:spLocks noGrp="1"/>
          </p:cNvSpPr>
          <p:nvPr>
            <p:ph type="body" sz="half" idx="1"/>
          </p:nvPr>
        </p:nvSpPr>
        <p:spPr>
          <a:xfrm>
            <a:off x="5183187" y="987425"/>
            <a:ext cx="6172202"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6" name="Text Placeholder 3"/>
          <p:cNvSpPr>
            <a:spLocks noGrp="1"/>
          </p:cNvSpPr>
          <p:nvPr>
            <p:ph type="body" sz="quarter" idx="13"/>
          </p:nvPr>
        </p:nvSpPr>
        <p:spPr>
          <a:xfrm>
            <a:off x="839787" y="2057400"/>
            <a:ext cx="3932240" cy="3811588"/>
          </a:xfrm>
          <a:prstGeom prst="rect">
            <a:avLst/>
          </a:prstGeom>
        </p:spPr>
        <p:txBody>
          <a:bodyPr/>
          <a:lstStyle/>
          <a:p>
            <a:endParaRPr/>
          </a:p>
        </p:txBody>
      </p:sp>
      <p:sp>
        <p:nvSpPr>
          <p:cNvPr id="6" name="Slide Number">
            <a:extLst>
              <a:ext uri="{FF2B5EF4-FFF2-40B4-BE49-F238E27FC236}">
                <a16:creationId xmlns:a16="http://schemas.microsoft.com/office/drawing/2014/main" id="{2977A170-15A5-8848-8C1B-FFBFF30E676B}"/>
              </a:ext>
            </a:extLst>
          </p:cNvPr>
          <p:cNvSpPr txBox="1">
            <a:spLocks noGrp="1"/>
          </p:cNvSpPr>
          <p:nvPr>
            <p:ph type="sldNum" sz="quarter" idx="2"/>
          </p:nvPr>
        </p:nvSpPr>
        <p:spPr bwMode="auto">
          <a:xfrm>
            <a:off x="11730037" y="6398466"/>
            <a:ext cx="263525" cy="269875"/>
          </a:xfrm>
          <a:prstGeom prst="rect">
            <a:avLst/>
          </a:prstGeom>
          <a:noFill/>
          <a:ln w="12700">
            <a:noFill/>
            <a:miter lim="400000"/>
            <a:headEnd/>
            <a:tailEnd/>
          </a:ln>
        </p:spPr>
        <p:txBody>
          <a:bodyPr vert="horz" wrap="none" lIns="45718" tIns="45718" rIns="45718" bIns="45718" numCol="1" anchor="ctr" anchorCtr="0" compatLnSpc="1">
            <a:prstTxWarp prst="textNoShape">
              <a:avLst/>
            </a:prstTxWarp>
            <a:spAutoFit/>
          </a:bodyPr>
          <a:lstStyle>
            <a:lvl1pPr algn="r" hangingPunct="0">
              <a:defRPr sz="1200" smtClean="0">
                <a:solidFill>
                  <a:srgbClr val="888888"/>
                </a:solidFill>
                <a:latin typeface="Calibri" charset="0"/>
                <a:cs typeface="Calibri" charset="0"/>
                <a:sym typeface="Calibri" charset="0"/>
              </a:defRPr>
            </a:lvl1pPr>
          </a:lstStyle>
          <a:p>
            <a:pPr>
              <a:defRPr/>
            </a:pPr>
            <a:fld id="{8C3F2804-69B5-D641-8591-7EB6AEC014BB}" type="slidenum">
              <a:rPr lang="en-US"/>
              <a:pPr>
                <a:defRPr/>
              </a:pPr>
              <a:t>‹#›</a:t>
            </a:fld>
            <a:endParaRPr lang="en-US"/>
          </a:p>
        </p:txBody>
      </p:sp>
    </p:spTree>
    <p:extLst>
      <p:ext uri="{BB962C8B-B14F-4D97-AF65-F5344CB8AC3E}">
        <p14:creationId xmlns:p14="http://schemas.microsoft.com/office/powerpoint/2010/main" val="2760767688"/>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Vertical Title and Text">
    <p:spTree>
      <p:nvGrpSpPr>
        <p:cNvPr id="1" name=""/>
        <p:cNvGrpSpPr/>
        <p:nvPr/>
      </p:nvGrpSpPr>
      <p:grpSpPr>
        <a:xfrm>
          <a:off x="0" y="0"/>
          <a:ext cx="0" cy="0"/>
          <a:chOff x="0" y="0"/>
          <a:chExt cx="0" cy="0"/>
        </a:xfrm>
      </p:grpSpPr>
      <p:sp>
        <p:nvSpPr>
          <p:cNvPr id="103" name="Title Text"/>
          <p:cNvSpPr txBox="1">
            <a:spLocks noGrp="1"/>
          </p:cNvSpPr>
          <p:nvPr>
            <p:ph type="title"/>
          </p:nvPr>
        </p:nvSpPr>
        <p:spPr>
          <a:xfrm>
            <a:off x="8724900" y="365125"/>
            <a:ext cx="2628900" cy="5811838"/>
          </a:xfrm>
          <a:prstGeom prst="rect">
            <a:avLst/>
          </a:prstGeom>
        </p:spPr>
        <p:txBody>
          <a:bodyPr/>
          <a:lstStyle/>
          <a:p>
            <a:r>
              <a:t>Title Text</a:t>
            </a:r>
          </a:p>
        </p:txBody>
      </p:sp>
      <p:sp>
        <p:nvSpPr>
          <p:cNvPr id="104" name="Body Level One…"/>
          <p:cNvSpPr txBox="1">
            <a:spLocks noGrp="1"/>
          </p:cNvSpPr>
          <p:nvPr>
            <p:ph type="body" idx="1"/>
          </p:nvPr>
        </p:nvSpPr>
        <p:spPr>
          <a:xfrm>
            <a:off x="838200" y="365125"/>
            <a:ext cx="7734300"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 name="Slide Number">
            <a:extLst>
              <a:ext uri="{FF2B5EF4-FFF2-40B4-BE49-F238E27FC236}">
                <a16:creationId xmlns:a16="http://schemas.microsoft.com/office/drawing/2014/main" id="{DAEA9ACF-4162-FB48-A902-FBE95FBE6352}"/>
              </a:ext>
            </a:extLst>
          </p:cNvPr>
          <p:cNvSpPr txBox="1">
            <a:spLocks noGrp="1"/>
          </p:cNvSpPr>
          <p:nvPr>
            <p:ph type="sldNum" sz="quarter" idx="2"/>
          </p:nvPr>
        </p:nvSpPr>
        <p:spPr bwMode="auto">
          <a:xfrm>
            <a:off x="11730037" y="6398466"/>
            <a:ext cx="263525" cy="269875"/>
          </a:xfrm>
          <a:prstGeom prst="rect">
            <a:avLst/>
          </a:prstGeom>
          <a:noFill/>
          <a:ln w="12700">
            <a:noFill/>
            <a:miter lim="400000"/>
            <a:headEnd/>
            <a:tailEnd/>
          </a:ln>
        </p:spPr>
        <p:txBody>
          <a:bodyPr vert="horz" wrap="none" lIns="45718" tIns="45718" rIns="45718" bIns="45718" numCol="1" anchor="ctr" anchorCtr="0" compatLnSpc="1">
            <a:prstTxWarp prst="textNoShape">
              <a:avLst/>
            </a:prstTxWarp>
            <a:spAutoFit/>
          </a:bodyPr>
          <a:lstStyle>
            <a:lvl1pPr algn="r" hangingPunct="0">
              <a:defRPr sz="1200" smtClean="0">
                <a:solidFill>
                  <a:srgbClr val="888888"/>
                </a:solidFill>
                <a:latin typeface="Calibri" charset="0"/>
                <a:cs typeface="Calibri" charset="0"/>
                <a:sym typeface="Calibri" charset="0"/>
              </a:defRPr>
            </a:lvl1pPr>
          </a:lstStyle>
          <a:p>
            <a:pPr>
              <a:defRPr/>
            </a:pPr>
            <a:fld id="{8C3F2804-69B5-D641-8591-7EB6AEC014BB}" type="slidenum">
              <a:rPr lang="en-US"/>
              <a:pPr>
                <a:defRPr/>
              </a:pPr>
              <a:t>‹#›</a:t>
            </a:fld>
            <a:endParaRPr lang="en-US"/>
          </a:p>
        </p:txBody>
      </p:sp>
    </p:spTree>
    <p:extLst>
      <p:ext uri="{BB962C8B-B14F-4D97-AF65-F5344CB8AC3E}">
        <p14:creationId xmlns:p14="http://schemas.microsoft.com/office/powerpoint/2010/main" val="112679159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9063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1/4/21</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18105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DD82B9-B8EE-4375-B6FF-88FA6ABB15D9}" type="datetime1">
              <a:rPr lang="en-US" smtClean="0"/>
              <a:t>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281684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497495-0637-405E-AE64-5CC7506D51F5}" type="datetime1">
              <a:rPr lang="en-US" smtClean="0"/>
              <a:t>1/4/21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68932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1/4/21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305876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18" Type="http://schemas.openxmlformats.org/officeDocument/2006/relationships/slideLayout" Target="../slideLayouts/slideLayout2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17" Type="http://schemas.openxmlformats.org/officeDocument/2006/relationships/slideLayout" Target="../slideLayouts/slideLayout22.xml"/><Relationship Id="rId2" Type="http://schemas.openxmlformats.org/officeDocument/2006/relationships/slideLayout" Target="../slideLayouts/slideLayout7.xml"/><Relationship Id="rId16" Type="http://schemas.openxmlformats.org/officeDocument/2006/relationships/slideLayout" Target="../slideLayouts/slideLayout21.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slideLayout" Target="../slideLayouts/slideLayout20.xml"/><Relationship Id="rId10" Type="http://schemas.openxmlformats.org/officeDocument/2006/relationships/slideLayout" Target="../slideLayouts/slideLayout15.xml"/><Relationship Id="rId19" Type="http://schemas.openxmlformats.org/officeDocument/2006/relationships/theme" Target="../theme/theme2.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7" descr="Picture 7"/>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30200" y="5851525"/>
            <a:ext cx="1006475" cy="8937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Lst>
        </p:spPr>
      </p:pic>
      <p:sp>
        <p:nvSpPr>
          <p:cNvPr id="1027" name="TextBox 9"/>
          <p:cNvSpPr txBox="1">
            <a:spLocks noChangeArrowheads="1"/>
          </p:cNvSpPr>
          <p:nvPr/>
        </p:nvSpPr>
        <p:spPr bwMode="auto">
          <a:xfrm>
            <a:off x="1317625" y="6227763"/>
            <a:ext cx="10058400"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Lst>
        </p:spPr>
        <p:txBody>
          <a:bodyPr lIns="45718" tIns="45718" rIns="45718" bIns="45718">
            <a:spAutoFit/>
          </a:bodyPr>
          <a:lstStyle>
            <a:lvl1pPr eaLnBrk="0" hangingPunct="0">
              <a:defRPr sz="2400">
                <a:solidFill>
                  <a:srgbClr val="000000"/>
                </a:solidFill>
                <a:latin typeface="Arial" charset="0"/>
                <a:ea typeface="ＭＳ Ｐゴシック" charset="0"/>
                <a:cs typeface="ＭＳ Ｐゴシック" charset="0"/>
                <a:sym typeface="Trebuchet MS" charset="0"/>
              </a:defRPr>
            </a:lvl1pPr>
            <a:lvl2pPr marL="742950" indent="-285750" eaLnBrk="0" hangingPunct="0">
              <a:defRPr sz="2400">
                <a:solidFill>
                  <a:srgbClr val="000000"/>
                </a:solidFill>
                <a:latin typeface="Arial" charset="0"/>
                <a:ea typeface="ＭＳ Ｐゴシック" charset="0"/>
                <a:sym typeface="Trebuchet MS" charset="0"/>
              </a:defRPr>
            </a:lvl2pPr>
            <a:lvl3pPr marL="1143000" indent="-228600" eaLnBrk="0" hangingPunct="0">
              <a:defRPr sz="2400">
                <a:solidFill>
                  <a:srgbClr val="000000"/>
                </a:solidFill>
                <a:latin typeface="Arial" charset="0"/>
                <a:ea typeface="ＭＳ Ｐゴシック" charset="0"/>
                <a:sym typeface="Trebuchet MS" charset="0"/>
              </a:defRPr>
            </a:lvl3pPr>
            <a:lvl4pPr marL="1600200" indent="-228600" eaLnBrk="0" hangingPunct="0">
              <a:defRPr sz="2400">
                <a:solidFill>
                  <a:srgbClr val="000000"/>
                </a:solidFill>
                <a:latin typeface="Arial" charset="0"/>
                <a:ea typeface="ＭＳ Ｐゴシック" charset="0"/>
                <a:sym typeface="Trebuchet MS" charset="0"/>
              </a:defRPr>
            </a:lvl4pPr>
            <a:lvl5pPr marL="2057400" indent="-228600" eaLnBrk="0" hangingPunct="0">
              <a:defRPr sz="2400">
                <a:solidFill>
                  <a:srgbClr val="000000"/>
                </a:solidFill>
                <a:latin typeface="Arial" charset="0"/>
                <a:ea typeface="ＭＳ Ｐゴシック" charset="0"/>
                <a:sym typeface="Trebuchet MS" charset="0"/>
              </a:defRPr>
            </a:lvl5pPr>
            <a:lvl6pPr marL="2514600" indent="-228600" eaLnBrk="0" fontAlgn="base" hangingPunct="0">
              <a:spcBef>
                <a:spcPct val="0"/>
              </a:spcBef>
              <a:spcAft>
                <a:spcPct val="0"/>
              </a:spcAft>
              <a:defRPr sz="2400">
                <a:solidFill>
                  <a:srgbClr val="000000"/>
                </a:solidFill>
                <a:latin typeface="Arial" charset="0"/>
                <a:ea typeface="ＭＳ Ｐゴシック" charset="0"/>
                <a:sym typeface="Trebuchet MS" charset="0"/>
              </a:defRPr>
            </a:lvl6pPr>
            <a:lvl7pPr marL="2971800" indent="-228600" eaLnBrk="0" fontAlgn="base" hangingPunct="0">
              <a:spcBef>
                <a:spcPct val="0"/>
              </a:spcBef>
              <a:spcAft>
                <a:spcPct val="0"/>
              </a:spcAft>
              <a:defRPr sz="2400">
                <a:solidFill>
                  <a:srgbClr val="000000"/>
                </a:solidFill>
                <a:latin typeface="Arial" charset="0"/>
                <a:ea typeface="ＭＳ Ｐゴシック" charset="0"/>
                <a:sym typeface="Trebuchet MS" charset="0"/>
              </a:defRPr>
            </a:lvl7pPr>
            <a:lvl8pPr marL="3429000" indent="-228600" eaLnBrk="0" fontAlgn="base" hangingPunct="0">
              <a:spcBef>
                <a:spcPct val="0"/>
              </a:spcBef>
              <a:spcAft>
                <a:spcPct val="0"/>
              </a:spcAft>
              <a:defRPr sz="2400">
                <a:solidFill>
                  <a:srgbClr val="000000"/>
                </a:solidFill>
                <a:latin typeface="Arial" charset="0"/>
                <a:ea typeface="ＭＳ Ｐゴシック" charset="0"/>
                <a:sym typeface="Trebuchet MS" charset="0"/>
              </a:defRPr>
            </a:lvl8pPr>
            <a:lvl9pPr marL="3886200" indent="-228600" eaLnBrk="0" fontAlgn="base" hangingPunct="0">
              <a:spcBef>
                <a:spcPct val="0"/>
              </a:spcBef>
              <a:spcAft>
                <a:spcPct val="0"/>
              </a:spcAft>
              <a:defRPr sz="2400">
                <a:solidFill>
                  <a:srgbClr val="000000"/>
                </a:solidFill>
                <a:latin typeface="Arial" charset="0"/>
                <a:ea typeface="ＭＳ Ｐゴシック" charset="0"/>
                <a:sym typeface="Trebuchet MS" charset="0"/>
              </a:defRPr>
            </a:lvl9pPr>
          </a:lstStyle>
          <a:p>
            <a:pPr algn="r" eaLnBrk="1"/>
            <a:r>
              <a:rPr lang="en-US" sz="1800" dirty="0">
                <a:solidFill>
                  <a:srgbClr val="808080"/>
                </a:solidFill>
                <a:ea typeface="Trebuchet MS" charset="0"/>
                <a:sym typeface="Arial" charset="0"/>
              </a:rPr>
              <a:t>Version 3.0</a:t>
            </a:r>
          </a:p>
        </p:txBody>
      </p:sp>
      <p:sp>
        <p:nvSpPr>
          <p:cNvPr id="1028" name="Title Text"/>
          <p:cNvSpPr txBox="1">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 uri="{FAA26D3D-D897-4be2-8F04-BA451C77F1D7}">
              <ma14:placeholderFlag xmlns:ma14="http://schemas.microsoft.com/office/mac/drawingml/2011/main" xmlns="" val="1"/>
            </a:ext>
          </a:extLst>
        </p:spPr>
        <p:txBody>
          <a:bodyPr vert="horz" wrap="square" lIns="45718" tIns="45718" rIns="45718" bIns="45718" numCol="1" anchor="ctr" anchorCtr="0" compatLnSpc="1">
            <a:prstTxWarp prst="textNoShape">
              <a:avLst/>
            </a:prstTxWarp>
          </a:bodyPr>
          <a:lstStyle/>
          <a:p>
            <a:pPr lvl="0"/>
            <a:r>
              <a:rPr lang="en-US" dirty="0">
                <a:sym typeface="Calibri Light" charset="0"/>
              </a:rPr>
              <a:t>Title Text</a:t>
            </a:r>
          </a:p>
        </p:txBody>
      </p:sp>
      <p:sp>
        <p:nvSpPr>
          <p:cNvPr id="1029" name="Body Level One…"/>
          <p:cNvSpPr txBox="1">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 uri="{FAA26D3D-D897-4be2-8F04-BA451C77F1D7}">
              <ma14:placeholderFlag xmlns:ma14="http://schemas.microsoft.com/office/mac/drawingml/2011/main" xmlns="" val="1"/>
            </a:ext>
          </a:extLst>
        </p:spPr>
        <p:txBody>
          <a:bodyPr vert="horz" wrap="square" lIns="45718" tIns="45718" rIns="45718" bIns="45718" numCol="1" anchor="t" anchorCtr="0" compatLnSpc="1">
            <a:prstTxWarp prst="textNoShape">
              <a:avLst/>
            </a:prstTxWarp>
          </a:bodyPr>
          <a:lstStyle/>
          <a:p>
            <a:pPr lvl="0"/>
            <a:r>
              <a:rPr lang="en-US" dirty="0">
                <a:sym typeface="Calibri" charset="0"/>
              </a:rPr>
              <a:t>Body Level One</a:t>
            </a:r>
          </a:p>
          <a:p>
            <a:pPr lvl="1"/>
            <a:r>
              <a:rPr lang="en-US" dirty="0">
                <a:sym typeface="Calibri" charset="0"/>
              </a:rPr>
              <a:t>Body Level Two</a:t>
            </a:r>
          </a:p>
          <a:p>
            <a:pPr lvl="2"/>
            <a:r>
              <a:rPr lang="en-US" dirty="0">
                <a:sym typeface="Calibri" charset="0"/>
              </a:rPr>
              <a:t>Body Level Three</a:t>
            </a:r>
          </a:p>
          <a:p>
            <a:pPr lvl="3"/>
            <a:r>
              <a:rPr lang="en-US" dirty="0">
                <a:sym typeface="Calibri" charset="0"/>
              </a:rPr>
              <a:t>Body Level Four</a:t>
            </a:r>
          </a:p>
          <a:p>
            <a:pPr lvl="4"/>
            <a:r>
              <a:rPr lang="en-US" dirty="0">
                <a:sym typeface="Calibri" charset="0"/>
              </a:rPr>
              <a:t>Body Level Five</a:t>
            </a:r>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1" r:id="rId3"/>
    <p:sldLayoutId id="2147483754" r:id="rId4"/>
    <p:sldLayoutId id="2147483755" r:id="rId5"/>
  </p:sldLayoutIdLst>
  <p:transition spd="med"/>
  <p:hf sldNum="0" hdr="0" ftr="0" dt="0"/>
  <p:txStyles>
    <p:titleStyle>
      <a:lvl1pPr algn="l" rtl="0" eaLnBrk="0" fontAlgn="base" hangingPunct="0">
        <a:lnSpc>
          <a:spcPct val="90000"/>
        </a:lnSpc>
        <a:spcBef>
          <a:spcPct val="0"/>
        </a:spcBef>
        <a:spcAft>
          <a:spcPct val="0"/>
        </a:spcAft>
        <a:defRPr sz="4400">
          <a:solidFill>
            <a:srgbClr val="000000"/>
          </a:solidFill>
          <a:latin typeface="Arial" panose="020B0604020202020204" pitchFamily="34" charset="0"/>
          <a:ea typeface="ＭＳ Ｐゴシック" charset="0"/>
          <a:cs typeface="Arial" panose="020B0604020202020204" pitchFamily="34" charset="0"/>
          <a:sym typeface="Calibri Light" charset="0"/>
        </a:defRPr>
      </a:lvl1pPr>
      <a:lvl2pPr algn="l" rtl="0" eaLnBrk="0" fontAlgn="base" hangingPunct="0">
        <a:lnSpc>
          <a:spcPct val="90000"/>
        </a:lnSpc>
        <a:spcBef>
          <a:spcPct val="0"/>
        </a:spcBef>
        <a:spcAft>
          <a:spcPct val="0"/>
        </a:spcAft>
        <a:defRPr sz="4400">
          <a:solidFill>
            <a:srgbClr val="000000"/>
          </a:solidFill>
          <a:latin typeface="Calibri Light"/>
          <a:ea typeface="ＭＳ Ｐゴシック" charset="0"/>
          <a:cs typeface="Calibri Light"/>
          <a:sym typeface="Calibri Light" charset="0"/>
        </a:defRPr>
      </a:lvl2pPr>
      <a:lvl3pPr algn="l" rtl="0" eaLnBrk="0" fontAlgn="base" hangingPunct="0">
        <a:lnSpc>
          <a:spcPct val="90000"/>
        </a:lnSpc>
        <a:spcBef>
          <a:spcPct val="0"/>
        </a:spcBef>
        <a:spcAft>
          <a:spcPct val="0"/>
        </a:spcAft>
        <a:defRPr sz="4400">
          <a:solidFill>
            <a:srgbClr val="000000"/>
          </a:solidFill>
          <a:latin typeface="Calibri Light"/>
          <a:ea typeface="ＭＳ Ｐゴシック" charset="0"/>
          <a:cs typeface="Calibri Light"/>
          <a:sym typeface="Calibri Light" charset="0"/>
        </a:defRPr>
      </a:lvl3pPr>
      <a:lvl4pPr algn="l" rtl="0" eaLnBrk="0" fontAlgn="base" hangingPunct="0">
        <a:lnSpc>
          <a:spcPct val="90000"/>
        </a:lnSpc>
        <a:spcBef>
          <a:spcPct val="0"/>
        </a:spcBef>
        <a:spcAft>
          <a:spcPct val="0"/>
        </a:spcAft>
        <a:defRPr sz="4400">
          <a:solidFill>
            <a:srgbClr val="000000"/>
          </a:solidFill>
          <a:latin typeface="Calibri Light"/>
          <a:ea typeface="ＭＳ Ｐゴシック" charset="0"/>
          <a:cs typeface="Calibri Light"/>
          <a:sym typeface="Calibri Light" charset="0"/>
        </a:defRPr>
      </a:lvl4pPr>
      <a:lvl5pPr algn="l" rtl="0" eaLnBrk="0" fontAlgn="base" hangingPunct="0">
        <a:lnSpc>
          <a:spcPct val="90000"/>
        </a:lnSpc>
        <a:spcBef>
          <a:spcPct val="0"/>
        </a:spcBef>
        <a:spcAft>
          <a:spcPct val="0"/>
        </a:spcAft>
        <a:defRPr sz="4400">
          <a:solidFill>
            <a:srgbClr val="000000"/>
          </a:solidFill>
          <a:latin typeface="Calibri Light"/>
          <a:ea typeface="ＭＳ Ｐゴシック" charset="0"/>
          <a:cs typeface="Calibri Light"/>
          <a:sym typeface="Calibri Light" charset="0"/>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ln>
            <a:noFill/>
          </a:ln>
          <a:solidFill>
            <a:srgbClr val="000000"/>
          </a:solidFill>
          <a:uFillTx/>
          <a:latin typeface="Calibri Light"/>
          <a:ea typeface="Calibri Light"/>
          <a:cs typeface="Calibri Light"/>
          <a:sym typeface="Calibri Light"/>
        </a:defRPr>
      </a:lvl9pPr>
    </p:titleStyle>
    <p:bodyStyle>
      <a:lvl1pPr marL="228600" indent="-228600" algn="l" rtl="0" eaLnBrk="0" fontAlgn="base" hangingPunct="0">
        <a:lnSpc>
          <a:spcPct val="90000"/>
        </a:lnSpc>
        <a:spcBef>
          <a:spcPts val="1000"/>
        </a:spcBef>
        <a:spcAft>
          <a:spcPct val="0"/>
        </a:spcAft>
        <a:buSzPct val="100000"/>
        <a:buFont typeface="Arial" charset="0"/>
        <a:buChar char="•"/>
        <a:defRPr sz="2800">
          <a:solidFill>
            <a:srgbClr val="000000"/>
          </a:solidFill>
          <a:latin typeface="Arial" panose="020B0604020202020204" pitchFamily="34" charset="0"/>
          <a:ea typeface="ＭＳ Ｐゴシック" charset="0"/>
          <a:cs typeface="Arial" panose="020B0604020202020204" pitchFamily="34" charset="0"/>
          <a:sym typeface="Calibri" charset="0"/>
        </a:defRPr>
      </a:lvl1pPr>
      <a:lvl2pPr marL="723900" indent="-266700" algn="l" rtl="0" eaLnBrk="0" fontAlgn="base" hangingPunct="0">
        <a:lnSpc>
          <a:spcPct val="90000"/>
        </a:lnSpc>
        <a:spcBef>
          <a:spcPts val="1000"/>
        </a:spcBef>
        <a:spcAft>
          <a:spcPct val="0"/>
        </a:spcAft>
        <a:buSzPct val="100000"/>
        <a:buFont typeface="Arial" charset="0"/>
        <a:buChar char="•"/>
        <a:defRPr sz="2800">
          <a:solidFill>
            <a:srgbClr val="000000"/>
          </a:solidFill>
          <a:latin typeface="Arial" panose="020B0604020202020204" pitchFamily="34" charset="0"/>
          <a:ea typeface="Calibri"/>
          <a:cs typeface="Arial" panose="020B0604020202020204" pitchFamily="34" charset="0"/>
          <a:sym typeface="Calibri" charset="0"/>
        </a:defRPr>
      </a:lvl2pPr>
      <a:lvl3pPr marL="1233488" indent="-319088" algn="l" rtl="0" eaLnBrk="0" fontAlgn="base" hangingPunct="0">
        <a:lnSpc>
          <a:spcPct val="90000"/>
        </a:lnSpc>
        <a:spcBef>
          <a:spcPts val="1000"/>
        </a:spcBef>
        <a:spcAft>
          <a:spcPct val="0"/>
        </a:spcAft>
        <a:buSzPct val="100000"/>
        <a:buFont typeface="Arial" charset="0"/>
        <a:buChar char="•"/>
        <a:defRPr sz="2800">
          <a:solidFill>
            <a:srgbClr val="000000"/>
          </a:solidFill>
          <a:latin typeface="Arial" panose="020B0604020202020204" pitchFamily="34" charset="0"/>
          <a:ea typeface="Calibri"/>
          <a:cs typeface="Arial" panose="020B0604020202020204" pitchFamily="34" charset="0"/>
          <a:sym typeface="Calibri" charset="0"/>
        </a:defRPr>
      </a:lvl3pPr>
      <a:lvl4pPr marL="1727200" indent="-355600" algn="l" rtl="0" eaLnBrk="0" fontAlgn="base" hangingPunct="0">
        <a:lnSpc>
          <a:spcPct val="90000"/>
        </a:lnSpc>
        <a:spcBef>
          <a:spcPts val="1000"/>
        </a:spcBef>
        <a:spcAft>
          <a:spcPct val="0"/>
        </a:spcAft>
        <a:buSzPct val="100000"/>
        <a:buFont typeface="Arial" charset="0"/>
        <a:buChar char="•"/>
        <a:defRPr sz="2800">
          <a:solidFill>
            <a:srgbClr val="000000"/>
          </a:solidFill>
          <a:latin typeface="Arial" panose="020B0604020202020204" pitchFamily="34" charset="0"/>
          <a:ea typeface="Calibri"/>
          <a:cs typeface="Arial" panose="020B0604020202020204" pitchFamily="34" charset="0"/>
          <a:sym typeface="Calibri" charset="0"/>
        </a:defRPr>
      </a:lvl4pPr>
      <a:lvl5pPr marL="2184400" indent="-355600" algn="l" rtl="0" eaLnBrk="0" fontAlgn="base" hangingPunct="0">
        <a:lnSpc>
          <a:spcPct val="90000"/>
        </a:lnSpc>
        <a:spcBef>
          <a:spcPts val="1000"/>
        </a:spcBef>
        <a:spcAft>
          <a:spcPct val="0"/>
        </a:spcAft>
        <a:buSzPct val="100000"/>
        <a:buFont typeface="Arial" charset="0"/>
        <a:buChar char="•"/>
        <a:defRPr sz="2800">
          <a:solidFill>
            <a:srgbClr val="000000"/>
          </a:solidFill>
          <a:latin typeface="Arial" panose="020B0604020202020204" pitchFamily="34" charset="0"/>
          <a:ea typeface="Calibri"/>
          <a:cs typeface="Arial" panose="020B0604020202020204" pitchFamily="34" charset="0"/>
          <a:sym typeface="Calibri" charset="0"/>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Calibri"/>
          <a:ea typeface="Calibri"/>
          <a:cs typeface="Calibri"/>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Calibri"/>
          <a:ea typeface="Calibri"/>
          <a:cs typeface="Calibri"/>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Calibri"/>
          <a:ea typeface="Calibri"/>
          <a:cs typeface="Calibri"/>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Calibri"/>
          <a:ea typeface="Calibri"/>
          <a:cs typeface="Calibri"/>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D291B17-9318-49DB-B28B-6E5994AE9581}" type="datetime1">
              <a:rPr lang="en-US" smtClean="0"/>
              <a:t>1/4/21</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3815245914"/>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 id="2147483774" r:id="rId18"/>
  </p:sldLayoutIdLst>
  <p:hf sldNum="0"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orange.biz/vaccine-18977" TargetMode="External"/><Relationship Id="rId2" Type="http://schemas.openxmlformats.org/officeDocument/2006/relationships/image" Target="../media/image3.jpg"/><Relationship Id="rId1" Type="http://schemas.openxmlformats.org/officeDocument/2006/relationships/slideLayout" Target="../slideLayouts/slideLayout5.xml"/><Relationship Id="rId4" Type="http://schemas.openxmlformats.org/officeDocument/2006/relationships/hyperlink" Target="https://creativecommons.org/licenses/by/3.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www.caltcm.org/covid-19-vaccine" TargetMode="External"/><Relationship Id="rId2" Type="http://schemas.openxmlformats.org/officeDocument/2006/relationships/hyperlink" Target="https://www.caltcm.org/covid-19" TargetMode="External"/><Relationship Id="rId1" Type="http://schemas.openxmlformats.org/officeDocument/2006/relationships/slideLayout" Target="../slideLayouts/slideLayout7.xml"/><Relationship Id="rId4" Type="http://schemas.openxmlformats.org/officeDocument/2006/relationships/hyperlink" Target="https://bit.ly/2VPvsV8?fbclid=IwAR2oDrrJiM1gLhHqrmPyPbgsKUfpscv-vZurfcV-pf9GZXKWWjT5PtkRay4"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caltcm.org/"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EBC56E27-7E66-EE41-968D-DC7D1A3134AB}"/>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4426"/>
          <a:stretch/>
        </p:blipFill>
        <p:spPr>
          <a:xfrm>
            <a:off x="9157132" y="3029288"/>
            <a:ext cx="2451132" cy="2647504"/>
          </a:xfrm>
          <a:prstGeom prst="rect">
            <a:avLst/>
          </a:prstGeom>
        </p:spPr>
      </p:pic>
      <p:sp>
        <p:nvSpPr>
          <p:cNvPr id="2" name="Title 1">
            <a:extLst>
              <a:ext uri="{FF2B5EF4-FFF2-40B4-BE49-F238E27FC236}">
                <a16:creationId xmlns:a16="http://schemas.microsoft.com/office/drawing/2014/main" id="{00C0570C-1DA2-024F-8717-99809AEF3EFA}"/>
              </a:ext>
            </a:extLst>
          </p:cNvPr>
          <p:cNvSpPr>
            <a:spLocks noGrp="1"/>
          </p:cNvSpPr>
          <p:nvPr>
            <p:ph type="title"/>
          </p:nvPr>
        </p:nvSpPr>
        <p:spPr>
          <a:xfrm>
            <a:off x="549718" y="891569"/>
            <a:ext cx="11092565" cy="2249663"/>
          </a:xfrm>
        </p:spPr>
        <p:txBody>
          <a:bodyPr wrap="square" anchor="ctr">
            <a:noAutofit/>
          </a:bodyPr>
          <a:lstStyle/>
          <a:p>
            <a:pPr algn="ctr"/>
            <a:r>
              <a:rPr lang="en-US" sz="4800" b="1" dirty="0">
                <a:latin typeface="Georgia" panose="02040502050405020303" pitchFamily="18" charset="0"/>
              </a:rPr>
              <a:t>COVID-19 Vaccine Implementation in Nursing Homes:</a:t>
            </a:r>
            <a:br>
              <a:rPr lang="en-US" sz="4800" b="1" dirty="0">
                <a:latin typeface="Georgia" panose="02040502050405020303" pitchFamily="18" charset="0"/>
              </a:rPr>
            </a:br>
            <a:r>
              <a:rPr lang="en-US" sz="4800" b="1" dirty="0">
                <a:latin typeface="Georgia" panose="02040502050405020303" pitchFamily="18" charset="0"/>
              </a:rPr>
              <a:t>Increasing  Vaccine Confidence</a:t>
            </a:r>
            <a:br>
              <a:rPr lang="en-US" sz="4800" b="1" dirty="0">
                <a:latin typeface="Georgia" panose="02040502050405020303" pitchFamily="18" charset="0"/>
              </a:rPr>
            </a:br>
            <a:br>
              <a:rPr lang="en-US" sz="2800" b="1" dirty="0">
                <a:latin typeface="Georgia" panose="02040502050405020303" pitchFamily="18" charset="0"/>
              </a:rPr>
            </a:br>
            <a:r>
              <a:rPr lang="en-US" sz="2800" b="1" dirty="0">
                <a:latin typeface="Georgia" panose="02040502050405020303" pitchFamily="18" charset="0"/>
              </a:rPr>
              <a:t> A Guide for Facility Leadership</a:t>
            </a:r>
          </a:p>
        </p:txBody>
      </p:sp>
      <p:sp>
        <p:nvSpPr>
          <p:cNvPr id="3" name="TextBox 2">
            <a:extLst>
              <a:ext uri="{FF2B5EF4-FFF2-40B4-BE49-F238E27FC236}">
                <a16:creationId xmlns:a16="http://schemas.microsoft.com/office/drawing/2014/main" id="{1C4F2B00-FFAC-2C41-AE10-3FC0B18FE8C4}"/>
              </a:ext>
            </a:extLst>
          </p:cNvPr>
          <p:cNvSpPr txBox="1"/>
          <p:nvPr/>
        </p:nvSpPr>
        <p:spPr>
          <a:xfrm>
            <a:off x="2059781" y="3708860"/>
            <a:ext cx="8072438" cy="83099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algn="ctr" fontAlgn="auto" hangingPunct="0">
              <a:spcBef>
                <a:spcPts val="0"/>
              </a:spcBef>
              <a:spcAft>
                <a:spcPts val="0"/>
              </a:spcAft>
            </a:pPr>
            <a:r>
              <a:rPr lang="en-US" sz="2400" dirty="0">
                <a:latin typeface="Georgia" panose="02040502050405020303" pitchFamily="18" charset="0"/>
              </a:rPr>
              <a:t>Michael Wasserman, MD, CMD</a:t>
            </a:r>
            <a:br>
              <a:rPr lang="en-US" sz="2400" dirty="0">
                <a:latin typeface="Georgia" panose="02040502050405020303" pitchFamily="18" charset="0"/>
              </a:rPr>
            </a:br>
            <a:r>
              <a:rPr lang="en-US" sz="2400" dirty="0">
                <a:latin typeface="Georgia" panose="02040502050405020303" pitchFamily="18" charset="0"/>
              </a:rPr>
              <a:t>CALTCM</a:t>
            </a:r>
            <a:endParaRPr kumimoji="0" lang="en-US" sz="2400" i="0" u="none" strike="noStrike" cap="none" spc="0" normalizeH="0" baseline="0" dirty="0">
              <a:ln>
                <a:noFill/>
              </a:ln>
              <a:solidFill>
                <a:srgbClr val="000000"/>
              </a:solidFill>
              <a:effectLst/>
              <a:uFillTx/>
              <a:latin typeface="+mn-lt"/>
              <a:ea typeface="+mn-ea"/>
              <a:cs typeface="+mn-cs"/>
              <a:sym typeface="Trebuchet MS"/>
            </a:endParaRPr>
          </a:p>
        </p:txBody>
      </p:sp>
      <p:sp>
        <p:nvSpPr>
          <p:cNvPr id="5" name="Subtitle 2">
            <a:extLst>
              <a:ext uri="{FF2B5EF4-FFF2-40B4-BE49-F238E27FC236}">
                <a16:creationId xmlns:a16="http://schemas.microsoft.com/office/drawing/2014/main" id="{D00D87E4-91EC-1044-9A69-DCC9436572F2}"/>
              </a:ext>
            </a:extLst>
          </p:cNvPr>
          <p:cNvSpPr txBox="1">
            <a:spLocks/>
          </p:cNvSpPr>
          <p:nvPr/>
        </p:nvSpPr>
        <p:spPr bwMode="auto">
          <a:xfrm>
            <a:off x="2583455" y="5420659"/>
            <a:ext cx="7025090" cy="811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400000"/>
                <a:headEnd/>
                <a:tailEnd/>
              </a14:hiddenLine>
            </a:ext>
            <a:ext uri="{FAA26D3D-D897-4be2-8F04-BA451C77F1D7}">
              <ma14:placeholderFlag xmlns:ma14="http://schemas.microsoft.com/office/mac/drawingml/2011/main" xmlns="" val="1"/>
            </a:ext>
          </a:extLst>
        </p:spPr>
        <p:txBody>
          <a:bodyPr vert="horz" wrap="square" lIns="45718" tIns="45718" rIns="45718" bIns="45718" numCol="1" anchor="t" anchorCtr="0" compatLnSpc="1">
            <a:prstTxWarp prst="textNoShape">
              <a:avLst/>
            </a:prstTxWarp>
            <a:normAutofit lnSpcReduction="10000"/>
          </a:bodyPr>
          <a:lstStyle>
            <a:lvl1pPr marL="228600" indent="-228600" algn="l" rtl="0" eaLnBrk="0" fontAlgn="base" hangingPunct="0">
              <a:lnSpc>
                <a:spcPct val="90000"/>
              </a:lnSpc>
              <a:spcBef>
                <a:spcPts val="1000"/>
              </a:spcBef>
              <a:spcAft>
                <a:spcPct val="0"/>
              </a:spcAft>
              <a:buSzPct val="100000"/>
              <a:buFont typeface="Arial" charset="0"/>
              <a:buChar char="•"/>
              <a:defRPr sz="2800">
                <a:solidFill>
                  <a:srgbClr val="000000"/>
                </a:solidFill>
                <a:latin typeface="Arial" panose="020B0604020202020204" pitchFamily="34" charset="0"/>
                <a:ea typeface="ＭＳ Ｐゴシック" charset="0"/>
                <a:cs typeface="Arial" panose="020B0604020202020204" pitchFamily="34" charset="0"/>
                <a:sym typeface="Calibri" charset="0"/>
              </a:defRPr>
            </a:lvl1pPr>
            <a:lvl2pPr marL="723900" indent="-266700" algn="l" rtl="0" eaLnBrk="0" fontAlgn="base" hangingPunct="0">
              <a:lnSpc>
                <a:spcPct val="90000"/>
              </a:lnSpc>
              <a:spcBef>
                <a:spcPts val="1000"/>
              </a:spcBef>
              <a:spcAft>
                <a:spcPct val="0"/>
              </a:spcAft>
              <a:buSzPct val="100000"/>
              <a:buFont typeface="Arial" charset="0"/>
              <a:buChar char="•"/>
              <a:defRPr sz="2800">
                <a:solidFill>
                  <a:srgbClr val="000000"/>
                </a:solidFill>
                <a:latin typeface="Arial" panose="020B0604020202020204" pitchFamily="34" charset="0"/>
                <a:ea typeface="Calibri"/>
                <a:cs typeface="Arial" panose="020B0604020202020204" pitchFamily="34" charset="0"/>
                <a:sym typeface="Calibri" charset="0"/>
              </a:defRPr>
            </a:lvl2pPr>
            <a:lvl3pPr marL="1233488" indent="-319088" algn="l" rtl="0" eaLnBrk="0" fontAlgn="base" hangingPunct="0">
              <a:lnSpc>
                <a:spcPct val="90000"/>
              </a:lnSpc>
              <a:spcBef>
                <a:spcPts val="1000"/>
              </a:spcBef>
              <a:spcAft>
                <a:spcPct val="0"/>
              </a:spcAft>
              <a:buSzPct val="100000"/>
              <a:buFont typeface="Arial" charset="0"/>
              <a:buChar char="•"/>
              <a:defRPr sz="2800">
                <a:solidFill>
                  <a:srgbClr val="000000"/>
                </a:solidFill>
                <a:latin typeface="Arial" panose="020B0604020202020204" pitchFamily="34" charset="0"/>
                <a:ea typeface="Calibri"/>
                <a:cs typeface="Arial" panose="020B0604020202020204" pitchFamily="34" charset="0"/>
                <a:sym typeface="Calibri" charset="0"/>
              </a:defRPr>
            </a:lvl3pPr>
            <a:lvl4pPr marL="1727200" indent="-355600" algn="l" rtl="0" eaLnBrk="0" fontAlgn="base" hangingPunct="0">
              <a:lnSpc>
                <a:spcPct val="90000"/>
              </a:lnSpc>
              <a:spcBef>
                <a:spcPts val="1000"/>
              </a:spcBef>
              <a:spcAft>
                <a:spcPct val="0"/>
              </a:spcAft>
              <a:buSzPct val="100000"/>
              <a:buFont typeface="Arial" charset="0"/>
              <a:buChar char="•"/>
              <a:defRPr sz="2800">
                <a:solidFill>
                  <a:srgbClr val="000000"/>
                </a:solidFill>
                <a:latin typeface="Arial" panose="020B0604020202020204" pitchFamily="34" charset="0"/>
                <a:ea typeface="Calibri"/>
                <a:cs typeface="Arial" panose="020B0604020202020204" pitchFamily="34" charset="0"/>
                <a:sym typeface="Calibri" charset="0"/>
              </a:defRPr>
            </a:lvl4pPr>
            <a:lvl5pPr marL="2184400" indent="-355600" algn="l" rtl="0" eaLnBrk="0" fontAlgn="base" hangingPunct="0">
              <a:lnSpc>
                <a:spcPct val="90000"/>
              </a:lnSpc>
              <a:spcBef>
                <a:spcPts val="1000"/>
              </a:spcBef>
              <a:spcAft>
                <a:spcPct val="0"/>
              </a:spcAft>
              <a:buSzPct val="100000"/>
              <a:buFont typeface="Arial" charset="0"/>
              <a:buChar char="•"/>
              <a:defRPr sz="2800">
                <a:solidFill>
                  <a:srgbClr val="000000"/>
                </a:solidFill>
                <a:latin typeface="Arial" panose="020B0604020202020204" pitchFamily="34" charset="0"/>
                <a:ea typeface="Calibri"/>
                <a:cs typeface="Arial" panose="020B0604020202020204" pitchFamily="34" charset="0"/>
                <a:sym typeface="Calibri" charset="0"/>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Calibri"/>
                <a:ea typeface="Calibri"/>
                <a:cs typeface="Calibri"/>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Calibri"/>
                <a:ea typeface="Calibri"/>
                <a:cs typeface="Calibri"/>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Calibri"/>
                <a:ea typeface="Calibri"/>
                <a:cs typeface="Calibri"/>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ln>
                  <a:noFill/>
                </a:ln>
                <a:solidFill>
                  <a:srgbClr val="000000"/>
                </a:solidFill>
                <a:uFillTx/>
                <a:latin typeface="Calibri"/>
                <a:ea typeface="Calibri"/>
                <a:cs typeface="Calibri"/>
                <a:sym typeface="Calibri"/>
              </a:defRPr>
            </a:lvl9pPr>
          </a:lstStyle>
          <a:p>
            <a:pPr marL="0" indent="0" algn="ctr">
              <a:buNone/>
            </a:pPr>
            <a:r>
              <a:rPr lang="en-US" sz="2400" i="1" kern="0" dirty="0">
                <a:solidFill>
                  <a:schemeClr val="tx1">
                    <a:alpha val="60000"/>
                  </a:schemeClr>
                </a:solidFill>
                <a:latin typeface="Georgia" panose="02040502050405020303" pitchFamily="18" charset="0"/>
              </a:rPr>
              <a:t>Special thanks to Dr. Leslie Eber, AMDA,</a:t>
            </a:r>
          </a:p>
          <a:p>
            <a:pPr marL="0" indent="0" algn="ctr">
              <a:buNone/>
            </a:pPr>
            <a:r>
              <a:rPr lang="en-US" sz="2400" i="1" kern="0" dirty="0">
                <a:solidFill>
                  <a:schemeClr val="tx1">
                    <a:alpha val="60000"/>
                  </a:schemeClr>
                </a:solidFill>
                <a:latin typeface="Georgia" panose="02040502050405020303" pitchFamily="18" charset="0"/>
              </a:rPr>
              <a:t>and the CALTCM Vaccine Delphi Group</a:t>
            </a:r>
          </a:p>
        </p:txBody>
      </p:sp>
      <p:sp>
        <p:nvSpPr>
          <p:cNvPr id="11" name="TextBox 10">
            <a:extLst>
              <a:ext uri="{FF2B5EF4-FFF2-40B4-BE49-F238E27FC236}">
                <a16:creationId xmlns:a16="http://schemas.microsoft.com/office/drawing/2014/main" id="{84D25612-67EF-9344-BA17-DD790A2643EC}"/>
              </a:ext>
            </a:extLst>
          </p:cNvPr>
          <p:cNvSpPr txBox="1"/>
          <p:nvPr/>
        </p:nvSpPr>
        <p:spPr>
          <a:xfrm>
            <a:off x="3819028" y="6600773"/>
            <a:ext cx="4553945" cy="2308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900" dirty="0">
                <a:solidFill>
                  <a:schemeClr val="bg1">
                    <a:lumMod val="85000"/>
                  </a:schemeClr>
                </a:solidFill>
                <a:hlinkClick r:id="rId3" tooltip="https://torange.biz/vaccine-18977">
                  <a:extLst>
                    <a:ext uri="{A12FA001-AC4F-418D-AE19-62706E023703}">
                      <ahyp:hlinkClr xmlns:ahyp="http://schemas.microsoft.com/office/drawing/2018/hyperlinkcolor" val="tx"/>
                    </a:ext>
                  </a:extLst>
                </a:hlinkClick>
              </a:rPr>
              <a:t>This Photo</a:t>
            </a:r>
            <a:r>
              <a:rPr lang="en-US" sz="900" dirty="0">
                <a:solidFill>
                  <a:schemeClr val="bg1">
                    <a:lumMod val="85000"/>
                  </a:schemeClr>
                </a:solidFill>
              </a:rPr>
              <a:t> by Unknown Author is licensed under </a:t>
            </a:r>
            <a:r>
              <a:rPr lang="en-US" sz="900" dirty="0">
                <a:solidFill>
                  <a:schemeClr val="bg1">
                    <a:lumMod val="85000"/>
                  </a:schemeClr>
                </a:solidFill>
                <a:hlinkClick r:id="rId4" tooltip="https://creativecommons.org/licenses/by/3.0/">
                  <a:extLst>
                    <a:ext uri="{A12FA001-AC4F-418D-AE19-62706E023703}">
                      <ahyp:hlinkClr xmlns:ahyp="http://schemas.microsoft.com/office/drawing/2018/hyperlinkcolor" val="tx"/>
                    </a:ext>
                  </a:extLst>
                </a:hlinkClick>
              </a:rPr>
              <a:t>CC BY</a:t>
            </a:r>
            <a:endParaRPr lang="en-US" sz="900" dirty="0">
              <a:solidFill>
                <a:schemeClr val="bg1">
                  <a:lumMod val="85000"/>
                </a:schemeClr>
              </a:solidFill>
            </a:endParaRPr>
          </a:p>
        </p:txBody>
      </p:sp>
    </p:spTree>
    <p:extLst>
      <p:ext uri="{BB962C8B-B14F-4D97-AF65-F5344CB8AC3E}">
        <p14:creationId xmlns:p14="http://schemas.microsoft.com/office/powerpoint/2010/main" val="1046563818"/>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689E8-797C-D844-AE99-9C667CD50AAE}"/>
              </a:ext>
            </a:extLst>
          </p:cNvPr>
          <p:cNvSpPr>
            <a:spLocks noGrp="1"/>
          </p:cNvSpPr>
          <p:nvPr>
            <p:ph type="title"/>
          </p:nvPr>
        </p:nvSpPr>
        <p:spPr>
          <a:xfrm>
            <a:off x="1514475" y="1124998"/>
            <a:ext cx="2814637" cy="4608003"/>
          </a:xfrm>
        </p:spPr>
        <p:txBody>
          <a:bodyPr anchor="ctr">
            <a:normAutofit/>
          </a:bodyPr>
          <a:lstStyle/>
          <a:p>
            <a:r>
              <a:rPr lang="en-US" sz="4400" b="1" dirty="0">
                <a:solidFill>
                  <a:schemeClr val="accent1"/>
                </a:solidFill>
                <a:latin typeface="Arial" panose="020B0604020202020204" pitchFamily="34" charset="0"/>
                <a:cs typeface="Arial" panose="020B0604020202020204" pitchFamily="34" charset="0"/>
              </a:rPr>
              <a:t>Are the COVID-19 vaccines safe?</a:t>
            </a:r>
          </a:p>
        </p:txBody>
      </p:sp>
      <p:sp>
        <p:nvSpPr>
          <p:cNvPr id="3" name="Content Placeholder 2">
            <a:extLst>
              <a:ext uri="{FF2B5EF4-FFF2-40B4-BE49-F238E27FC236}">
                <a16:creationId xmlns:a16="http://schemas.microsoft.com/office/drawing/2014/main" id="{E21D9D69-36CB-FC49-8A1F-79479366B9D5}"/>
              </a:ext>
            </a:extLst>
          </p:cNvPr>
          <p:cNvSpPr>
            <a:spLocks noGrp="1"/>
          </p:cNvSpPr>
          <p:nvPr>
            <p:ph idx="1"/>
          </p:nvPr>
        </p:nvSpPr>
        <p:spPr>
          <a:xfrm>
            <a:off x="4714876" y="685800"/>
            <a:ext cx="6829424" cy="5772150"/>
          </a:xfrm>
        </p:spPr>
        <p:txBody>
          <a:bodyPr>
            <a:noAutofit/>
          </a:bodyPr>
          <a:lstStyle/>
          <a:p>
            <a:pPr>
              <a:lnSpc>
                <a:spcPct val="100000"/>
              </a:lnSpc>
            </a:pPr>
            <a:r>
              <a:rPr lang="en-US" sz="2600" dirty="0">
                <a:latin typeface="Arial" panose="020B0604020202020204" pitchFamily="34" charset="0"/>
                <a:cs typeface="Arial" panose="020B0604020202020204" pitchFamily="34" charset="0"/>
              </a:rPr>
              <a:t>Safety is the most important priority in vaccine approval.</a:t>
            </a:r>
          </a:p>
          <a:p>
            <a:pPr>
              <a:lnSpc>
                <a:spcPct val="100000"/>
              </a:lnSpc>
            </a:pPr>
            <a:r>
              <a:rPr lang="en-US" sz="2600" dirty="0">
                <a:latin typeface="Arial" panose="020B0604020202020204" pitchFamily="34" charset="0"/>
                <a:cs typeface="Arial" panose="020B0604020202020204" pitchFamily="34" charset="0"/>
              </a:rPr>
              <a:t>Most adverse side effects occur within 6 weeks of vaccine administration, and the FDA has required 8 weeks of safety monitoring.</a:t>
            </a:r>
          </a:p>
          <a:p>
            <a:pPr lvl="0">
              <a:lnSpc>
                <a:spcPct val="100000"/>
              </a:lnSpc>
            </a:pPr>
            <a:r>
              <a:rPr lang="en-US" sz="2600" dirty="0">
                <a:latin typeface="Arial" panose="020B0604020202020204" pitchFamily="34" charset="0"/>
                <a:cs typeface="Arial" panose="020B0604020202020204" pitchFamily="34" charset="0"/>
              </a:rPr>
              <a:t>FDA advises a minimum of 3,000 participants to assess safety. The current phase 3 trials have 30,000 to 50,000 participants. This really demonstrates how safety is a top priority for the FDA and the medical community. </a:t>
            </a:r>
          </a:p>
        </p:txBody>
      </p:sp>
    </p:spTree>
    <p:extLst>
      <p:ext uri="{BB962C8B-B14F-4D97-AF65-F5344CB8AC3E}">
        <p14:creationId xmlns:p14="http://schemas.microsoft.com/office/powerpoint/2010/main" val="3232826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FE93A-0A46-114B-BB99-1EA72B0B9213}"/>
              </a:ext>
            </a:extLst>
          </p:cNvPr>
          <p:cNvSpPr>
            <a:spLocks noGrp="1"/>
          </p:cNvSpPr>
          <p:nvPr>
            <p:ph type="title"/>
          </p:nvPr>
        </p:nvSpPr>
        <p:spPr>
          <a:xfrm>
            <a:off x="1714498" y="405678"/>
            <a:ext cx="9901238" cy="1214438"/>
          </a:xfrm>
        </p:spPr>
        <p:txBody>
          <a:bodyPr>
            <a:noAutofit/>
          </a:bodyPr>
          <a:lstStyle/>
          <a:p>
            <a:pPr algn="ctr"/>
            <a:r>
              <a:rPr lang="en-US" b="1" dirty="0">
                <a:solidFill>
                  <a:srgbClr val="30ACEC"/>
                </a:solidFill>
                <a:latin typeface="Arial" panose="020B0604020202020204" pitchFamily="34" charset="0"/>
                <a:cs typeface="Arial" panose="020B0604020202020204" pitchFamily="34" charset="0"/>
              </a:rPr>
              <a:t>Why should we trust the</a:t>
            </a:r>
            <a:br>
              <a:rPr lang="en-US" b="1" dirty="0">
                <a:solidFill>
                  <a:srgbClr val="30ACEC"/>
                </a:solidFill>
                <a:latin typeface="Arial" panose="020B0604020202020204" pitchFamily="34" charset="0"/>
                <a:cs typeface="Arial" panose="020B0604020202020204" pitchFamily="34" charset="0"/>
              </a:rPr>
            </a:br>
            <a:r>
              <a:rPr lang="en-US" b="1" dirty="0">
                <a:solidFill>
                  <a:srgbClr val="30ACEC"/>
                </a:solidFill>
                <a:latin typeface="Arial" panose="020B0604020202020204" pitchFamily="34" charset="0"/>
                <a:cs typeface="Arial" panose="020B0604020202020204" pitchFamily="34" charset="0"/>
              </a:rPr>
              <a:t>COVID-19 vaccine?</a:t>
            </a:r>
          </a:p>
        </p:txBody>
      </p:sp>
      <p:sp>
        <p:nvSpPr>
          <p:cNvPr id="3" name="Content Placeholder 2">
            <a:extLst>
              <a:ext uri="{FF2B5EF4-FFF2-40B4-BE49-F238E27FC236}">
                <a16:creationId xmlns:a16="http://schemas.microsoft.com/office/drawing/2014/main" id="{347BB9A7-77B9-A948-B4AF-32CF4322A74E}"/>
              </a:ext>
            </a:extLst>
          </p:cNvPr>
          <p:cNvSpPr>
            <a:spLocks noGrp="1"/>
          </p:cNvSpPr>
          <p:nvPr>
            <p:ph idx="1"/>
          </p:nvPr>
        </p:nvSpPr>
        <p:spPr>
          <a:xfrm>
            <a:off x="2007394" y="1790699"/>
            <a:ext cx="9458325" cy="4561610"/>
          </a:xfrm>
        </p:spPr>
        <p:txBody>
          <a:bodyPr>
            <a:noAutofit/>
          </a:bodyPr>
          <a:lstStyle/>
          <a:p>
            <a:pPr>
              <a:lnSpc>
                <a:spcPct val="100000"/>
              </a:lnSpc>
            </a:pPr>
            <a:r>
              <a:rPr lang="en-US" sz="2800" dirty="0">
                <a:latin typeface="Arial" panose="020B0604020202020204" pitchFamily="34" charset="0"/>
                <a:cs typeface="Arial" panose="020B0604020202020204" pitchFamily="34" charset="0"/>
              </a:rPr>
              <a:t>The FDA is using the same standards that it has for decades</a:t>
            </a:r>
          </a:p>
          <a:p>
            <a:pPr>
              <a:lnSpc>
                <a:spcPct val="100000"/>
              </a:lnSpc>
            </a:pPr>
            <a:r>
              <a:rPr lang="en-US" sz="2800" dirty="0">
                <a:latin typeface="Arial" panose="020B0604020202020204" pitchFamily="34" charset="0"/>
                <a:cs typeface="Arial" panose="020B0604020202020204" pitchFamily="34" charset="0"/>
              </a:rPr>
              <a:t>There are no steps being “skipped”</a:t>
            </a:r>
          </a:p>
          <a:p>
            <a:pPr>
              <a:lnSpc>
                <a:spcPct val="100000"/>
              </a:lnSpc>
            </a:pPr>
            <a:r>
              <a:rPr lang="en-US" sz="2800" dirty="0">
                <a:latin typeface="Arial" panose="020B0604020202020204" pitchFamily="34" charset="0"/>
                <a:cs typeface="Arial" panose="020B0604020202020204" pitchFamily="34" charset="0"/>
              </a:rPr>
              <a:t> Two (2) advisory committees:</a:t>
            </a:r>
          </a:p>
          <a:p>
            <a:pPr marL="914400" lvl="1" indent="-457200">
              <a:lnSpc>
                <a:spcPct val="100000"/>
              </a:lnSpc>
              <a:buSzPct val="100000"/>
              <a:buFont typeface="+mj-lt"/>
              <a:buAutoNum type="arabicParenR"/>
            </a:pPr>
            <a:r>
              <a:rPr lang="en-US" sz="2800" dirty="0">
                <a:latin typeface="Arial" panose="020B0604020202020204" pitchFamily="34" charset="0"/>
                <a:cs typeface="Arial" panose="020B0604020202020204" pitchFamily="34" charset="0"/>
              </a:rPr>
              <a:t>The Vaccine and Related Biological Products Advisory Committee (VRBPAC) that advises the FDA</a:t>
            </a:r>
          </a:p>
          <a:p>
            <a:pPr marL="914400" lvl="1" indent="-457200">
              <a:lnSpc>
                <a:spcPct val="100000"/>
              </a:lnSpc>
              <a:buSzPct val="100000"/>
              <a:buFont typeface="+mj-lt"/>
              <a:buAutoNum type="arabicParenR"/>
            </a:pPr>
            <a:r>
              <a:rPr lang="en-US" sz="2800" dirty="0">
                <a:latin typeface="Arial" panose="020B0604020202020204" pitchFamily="34" charset="0"/>
                <a:cs typeface="Arial" panose="020B0604020202020204" pitchFamily="34" charset="0"/>
              </a:rPr>
              <a:t>The Advisory Committee on Immunization Practices (ACIP) that advises the CDC.</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9858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32900-B475-5540-9C40-76921D944801}"/>
              </a:ext>
            </a:extLst>
          </p:cNvPr>
          <p:cNvSpPr>
            <a:spLocks noGrp="1"/>
          </p:cNvSpPr>
          <p:nvPr>
            <p:ph type="title"/>
          </p:nvPr>
        </p:nvSpPr>
        <p:spPr>
          <a:xfrm>
            <a:off x="1385888" y="980660"/>
            <a:ext cx="3714750" cy="4878137"/>
          </a:xfrm>
        </p:spPr>
        <p:txBody>
          <a:bodyPr anchor="ctr">
            <a:normAutofit/>
          </a:bodyPr>
          <a:lstStyle/>
          <a:p>
            <a:pPr algn="ctr"/>
            <a:r>
              <a:rPr lang="en-US" sz="4800" dirty="0">
                <a:solidFill>
                  <a:schemeClr val="tx2"/>
                </a:solidFill>
                <a:latin typeface="Arial" panose="020B0604020202020204" pitchFamily="34" charset="0"/>
                <a:cs typeface="Arial" panose="020B0604020202020204" pitchFamily="34" charset="0"/>
              </a:rPr>
              <a:t>New Technology for the COVID-19 Vaccine</a:t>
            </a:r>
          </a:p>
        </p:txBody>
      </p:sp>
      <p:sp>
        <p:nvSpPr>
          <p:cNvPr id="3" name="Content Placeholder 2">
            <a:extLst>
              <a:ext uri="{FF2B5EF4-FFF2-40B4-BE49-F238E27FC236}">
                <a16:creationId xmlns:a16="http://schemas.microsoft.com/office/drawing/2014/main" id="{BAED3569-00A8-F74D-8CB5-5C5079915075}"/>
              </a:ext>
            </a:extLst>
          </p:cNvPr>
          <p:cNvSpPr>
            <a:spLocks noGrp="1"/>
          </p:cNvSpPr>
          <p:nvPr>
            <p:ph idx="1"/>
          </p:nvPr>
        </p:nvSpPr>
        <p:spPr>
          <a:xfrm>
            <a:off x="5572125" y="1046922"/>
            <a:ext cx="5712101" cy="4811877"/>
          </a:xfrm>
        </p:spPr>
        <p:txBody>
          <a:bodyPr>
            <a:noAutofit/>
          </a:bodyPr>
          <a:lstStyle/>
          <a:p>
            <a:r>
              <a:rPr lang="en-US" sz="3600" dirty="0">
                <a:latin typeface="Arial" panose="020B0604020202020204" pitchFamily="34" charset="0"/>
                <a:cs typeface="Arial" panose="020B0604020202020204" pitchFamily="34" charset="0"/>
              </a:rPr>
              <a:t>mRNA Vaccines</a:t>
            </a:r>
          </a:p>
          <a:p>
            <a:r>
              <a:rPr lang="en-US" sz="3600" dirty="0">
                <a:latin typeface="Arial" panose="020B0604020202020204" pitchFamily="34" charset="0"/>
                <a:cs typeface="Arial" panose="020B0604020202020204" pitchFamily="34" charset="0"/>
              </a:rPr>
              <a:t>Viral Vectors</a:t>
            </a:r>
          </a:p>
          <a:p>
            <a:r>
              <a:rPr lang="en-US" sz="3600" dirty="0">
                <a:latin typeface="Arial" panose="020B0604020202020204" pitchFamily="34" charset="0"/>
                <a:cs typeface="Arial" panose="020B0604020202020204" pitchFamily="34" charset="0"/>
              </a:rPr>
              <a:t>Can these new technologies give me COVID-19? </a:t>
            </a:r>
            <a:r>
              <a:rPr lang="en-US" sz="3600" b="1" dirty="0">
                <a:latin typeface="Arial" panose="020B0604020202020204" pitchFamily="34" charset="0"/>
                <a:cs typeface="Arial" panose="020B0604020202020204" pitchFamily="34" charset="0"/>
              </a:rPr>
              <a:t>NO</a:t>
            </a:r>
          </a:p>
          <a:p>
            <a:r>
              <a:rPr lang="en-US" sz="3600" dirty="0">
                <a:latin typeface="Arial" panose="020B0604020202020204" pitchFamily="34" charset="0"/>
                <a:cs typeface="Arial" panose="020B0604020202020204" pitchFamily="34" charset="0"/>
              </a:rPr>
              <a:t>Can these new technologies change my DNA? </a:t>
            </a:r>
            <a:r>
              <a:rPr lang="en-US" sz="3600" b="1" dirty="0">
                <a:latin typeface="Arial" panose="020B0604020202020204" pitchFamily="34" charset="0"/>
                <a:cs typeface="Arial" panose="020B0604020202020204" pitchFamily="34" charset="0"/>
              </a:rPr>
              <a:t>NO</a:t>
            </a:r>
          </a:p>
        </p:txBody>
      </p:sp>
    </p:spTree>
    <p:extLst>
      <p:ext uri="{BB962C8B-B14F-4D97-AF65-F5344CB8AC3E}">
        <p14:creationId xmlns:p14="http://schemas.microsoft.com/office/powerpoint/2010/main" val="3608008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7B4A8-A36A-D645-8E34-AFECC2924B22}"/>
              </a:ext>
            </a:extLst>
          </p:cNvPr>
          <p:cNvSpPr>
            <a:spLocks noGrp="1"/>
          </p:cNvSpPr>
          <p:nvPr>
            <p:ph type="title"/>
          </p:nvPr>
        </p:nvSpPr>
        <p:spPr>
          <a:xfrm>
            <a:off x="1328739" y="1021090"/>
            <a:ext cx="3543300" cy="4608003"/>
          </a:xfrm>
        </p:spPr>
        <p:txBody>
          <a:bodyPr anchor="ctr">
            <a:normAutofit/>
          </a:bodyPr>
          <a:lstStyle/>
          <a:p>
            <a:r>
              <a:rPr lang="en-US" sz="4000" b="1" dirty="0">
                <a:solidFill>
                  <a:schemeClr val="accent1"/>
                </a:solidFill>
                <a:latin typeface="Arial" panose="020B0604020202020204" pitchFamily="34" charset="0"/>
                <a:cs typeface="Arial" panose="020B0604020202020204" pitchFamily="34" charset="0"/>
              </a:rPr>
              <a:t>What is an EUA </a:t>
            </a:r>
            <a:r>
              <a:rPr lang="en-US" sz="4000" b="1" dirty="0">
                <a:solidFill>
                  <a:srgbClr val="30ACEC"/>
                </a:solidFill>
                <a:latin typeface="Arial" panose="020B0604020202020204" pitchFamily="34" charset="0"/>
                <a:cs typeface="Arial" panose="020B0604020202020204" pitchFamily="34" charset="0"/>
              </a:rPr>
              <a:t>and</a:t>
            </a:r>
            <a:r>
              <a:rPr lang="en-US" sz="4000" b="1" dirty="0">
                <a:solidFill>
                  <a:schemeClr val="accent1"/>
                </a:solidFill>
                <a:latin typeface="Arial" panose="020B0604020202020204" pitchFamily="34" charset="0"/>
                <a:cs typeface="Arial" panose="020B0604020202020204" pitchFamily="34" charset="0"/>
              </a:rPr>
              <a:t> what does that mean for me?</a:t>
            </a:r>
            <a:br>
              <a:rPr lang="en-US" sz="4000" b="1" dirty="0">
                <a:solidFill>
                  <a:schemeClr val="accent1"/>
                </a:solidFill>
                <a:latin typeface="Arial" panose="020B0604020202020204" pitchFamily="34" charset="0"/>
                <a:cs typeface="Arial" panose="020B0604020202020204" pitchFamily="34" charset="0"/>
              </a:rPr>
            </a:br>
            <a:endParaRPr lang="en-US" sz="4000" b="1" dirty="0">
              <a:solidFill>
                <a:schemeClr val="accent1"/>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1F66E93-49E7-944B-96C1-3B06CE1D7CB4}"/>
              </a:ext>
            </a:extLst>
          </p:cNvPr>
          <p:cNvSpPr>
            <a:spLocks noGrp="1"/>
          </p:cNvSpPr>
          <p:nvPr>
            <p:ph idx="1"/>
          </p:nvPr>
        </p:nvSpPr>
        <p:spPr>
          <a:xfrm>
            <a:off x="5209310" y="548641"/>
            <a:ext cx="6192116" cy="5880734"/>
          </a:xfrm>
        </p:spPr>
        <p:txBody>
          <a:bodyPr>
            <a:normAutofit lnSpcReduction="10000"/>
          </a:bodyPr>
          <a:lstStyle/>
          <a:p>
            <a:pPr lvl="0"/>
            <a:r>
              <a:rPr lang="en-US" sz="2200" dirty="0">
                <a:latin typeface="Arial" panose="020B0604020202020204" pitchFamily="34" charset="0"/>
                <a:cs typeface="Arial" panose="020B0604020202020204" pitchFamily="34" charset="0"/>
              </a:rPr>
              <a:t>An Emergency Use Authorization (EUA) for a vaccine is based on the need to use a vaccine quickly to save lives during a public health emergency. </a:t>
            </a:r>
          </a:p>
          <a:p>
            <a:pPr lvl="0"/>
            <a:r>
              <a:rPr lang="en-US" sz="2200" dirty="0">
                <a:latin typeface="Arial" panose="020B0604020202020204" pitchFamily="34" charset="0"/>
                <a:cs typeface="Arial" panose="020B0604020202020204" pitchFamily="34" charset="0"/>
              </a:rPr>
              <a:t>EUA is a shorter process </a:t>
            </a:r>
            <a:r>
              <a:rPr lang="en-US" sz="2200" b="1" dirty="0">
                <a:latin typeface="Arial" panose="020B0604020202020204" pitchFamily="34" charset="0"/>
                <a:cs typeface="Arial" panose="020B0604020202020204" pitchFamily="34" charset="0"/>
              </a:rPr>
              <a:t>but no steps are skipped in the safety evaluation process.</a:t>
            </a:r>
            <a:endParaRPr lang="en-US" sz="2200" dirty="0">
              <a:latin typeface="Arial" panose="020B0604020202020204" pitchFamily="34" charset="0"/>
              <a:cs typeface="Arial" panose="020B0604020202020204" pitchFamily="34" charset="0"/>
            </a:endParaRPr>
          </a:p>
          <a:p>
            <a:pPr lvl="0"/>
            <a:r>
              <a:rPr lang="en-US" sz="2200" dirty="0">
                <a:latin typeface="Arial" panose="020B0604020202020204" pitchFamily="34" charset="0"/>
                <a:cs typeface="Arial" panose="020B0604020202020204" pitchFamily="34" charset="0"/>
              </a:rPr>
              <a:t>FDA approval can still take weeks.</a:t>
            </a:r>
          </a:p>
          <a:p>
            <a:pPr lvl="0"/>
            <a:r>
              <a:rPr lang="en-US" sz="2200" dirty="0">
                <a:latin typeface="Arial" panose="020B0604020202020204" pitchFamily="34" charset="0"/>
                <a:cs typeface="Arial" panose="020B0604020202020204" pitchFamily="34" charset="0"/>
              </a:rPr>
              <a:t>The FDA will assess if the vaccine's known and potential benefits outweigh the known and potential risks.</a:t>
            </a:r>
          </a:p>
          <a:p>
            <a:r>
              <a:rPr lang="en-US" sz="2200" dirty="0">
                <a:latin typeface="Arial" panose="020B0604020202020204" pitchFamily="34" charset="0"/>
                <a:cs typeface="Arial" panose="020B0604020202020204" pitchFamily="34" charset="0"/>
              </a:rPr>
              <a:t>Both advisory boards (VRBPAC and ACIP) will also review all the data and make recommendations.</a:t>
            </a:r>
          </a:p>
          <a:p>
            <a:r>
              <a:rPr lang="en-US" sz="2200" dirty="0">
                <a:latin typeface="Arial" panose="020B0604020202020204" pitchFamily="34" charset="0"/>
                <a:cs typeface="Arial" panose="020B0604020202020204" pitchFamily="34" charset="0"/>
              </a:rPr>
              <a:t>An EUA does </a:t>
            </a:r>
            <a:r>
              <a:rPr lang="en-US" sz="2200" b="1" dirty="0">
                <a:latin typeface="Arial" panose="020B0604020202020204" pitchFamily="34" charset="0"/>
                <a:cs typeface="Arial" panose="020B0604020202020204" pitchFamily="34" charset="0"/>
              </a:rPr>
              <a:t>not</a:t>
            </a:r>
            <a:r>
              <a:rPr lang="en-US" sz="2200" dirty="0">
                <a:latin typeface="Arial" panose="020B0604020202020204" pitchFamily="34" charset="0"/>
                <a:cs typeface="Arial" panose="020B0604020202020204" pitchFamily="34" charset="0"/>
              </a:rPr>
              <a:t> imply that the authorization was done too quickly or that the vaccine is not safe.</a:t>
            </a:r>
          </a:p>
        </p:txBody>
      </p:sp>
    </p:spTree>
    <p:extLst>
      <p:ext uri="{BB962C8B-B14F-4D97-AF65-F5344CB8AC3E}">
        <p14:creationId xmlns:p14="http://schemas.microsoft.com/office/powerpoint/2010/main" val="4131657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4CC8C-923E-9D46-8426-37ABEC45E704}"/>
              </a:ext>
            </a:extLst>
          </p:cNvPr>
          <p:cNvSpPr>
            <a:spLocks noGrp="1"/>
          </p:cNvSpPr>
          <p:nvPr>
            <p:ph type="title"/>
          </p:nvPr>
        </p:nvSpPr>
        <p:spPr>
          <a:xfrm>
            <a:off x="7920231" y="1113764"/>
            <a:ext cx="3827124" cy="4624327"/>
          </a:xfrm>
        </p:spPr>
        <p:txBody>
          <a:bodyPr anchor="ctr">
            <a:noAutofit/>
          </a:bodyPr>
          <a:lstStyle/>
          <a:p>
            <a:r>
              <a:rPr lang="en-US" b="1" dirty="0">
                <a:solidFill>
                  <a:schemeClr val="accent1"/>
                </a:solidFill>
                <a:latin typeface="Arial" panose="020B0604020202020204" pitchFamily="34" charset="0"/>
                <a:cs typeface="Arial" panose="020B0604020202020204" pitchFamily="34" charset="0"/>
              </a:rPr>
              <a:t>When and how long will I be protected by the COVID-19 vaccine?</a:t>
            </a:r>
          </a:p>
        </p:txBody>
      </p:sp>
      <p:sp>
        <p:nvSpPr>
          <p:cNvPr id="3" name="Content Placeholder 2">
            <a:extLst>
              <a:ext uri="{FF2B5EF4-FFF2-40B4-BE49-F238E27FC236}">
                <a16:creationId xmlns:a16="http://schemas.microsoft.com/office/drawing/2014/main" id="{9D962159-150F-6846-9B5E-B1BA9CF14074}"/>
              </a:ext>
            </a:extLst>
          </p:cNvPr>
          <p:cNvSpPr>
            <a:spLocks noGrp="1"/>
          </p:cNvSpPr>
          <p:nvPr>
            <p:ph idx="1"/>
          </p:nvPr>
        </p:nvSpPr>
        <p:spPr>
          <a:xfrm>
            <a:off x="1731910" y="571308"/>
            <a:ext cx="5697588" cy="5686619"/>
          </a:xfrm>
        </p:spPr>
        <p:txBody>
          <a:bodyPr anchor="ctr">
            <a:normAutofit/>
          </a:bodyPr>
          <a:lstStyle/>
          <a:p>
            <a:r>
              <a:rPr lang="en-US" sz="2400" dirty="0">
                <a:latin typeface="Arial" panose="020B0604020202020204" pitchFamily="34" charset="0"/>
                <a:cs typeface="Arial" panose="020B0604020202020204" pitchFamily="34" charset="0"/>
              </a:rPr>
              <a:t>Be Transparent and Honest</a:t>
            </a:r>
          </a:p>
          <a:p>
            <a:r>
              <a:rPr lang="en-US" sz="2400" dirty="0">
                <a:latin typeface="Arial" panose="020B0604020202020204" pitchFamily="34" charset="0"/>
                <a:cs typeface="Arial" panose="020B0604020202020204" pitchFamily="34" charset="0"/>
              </a:rPr>
              <a:t>We will most likely not know how long the vaccine will be protective when we receive it</a:t>
            </a:r>
          </a:p>
          <a:p>
            <a:pPr lvl="1"/>
            <a:r>
              <a:rPr lang="en-US" sz="2400" dirty="0">
                <a:latin typeface="Arial" panose="020B0604020202020204" pitchFamily="34" charset="0"/>
                <a:cs typeface="Arial" panose="020B0604020202020204" pitchFamily="34" charset="0"/>
              </a:rPr>
              <a:t>More research needed</a:t>
            </a:r>
          </a:p>
          <a:p>
            <a:r>
              <a:rPr lang="en-US" sz="2400" dirty="0">
                <a:latin typeface="Arial" panose="020B0604020202020204" pitchFamily="34" charset="0"/>
                <a:cs typeface="Arial" panose="020B0604020202020204" pitchFamily="34" charset="0"/>
              </a:rPr>
              <a:t>Most of the vaccines are 2 doses, 3-4 weeks apart </a:t>
            </a:r>
          </a:p>
          <a:p>
            <a:r>
              <a:rPr lang="en-US" sz="2400" dirty="0">
                <a:latin typeface="Arial" panose="020B0604020202020204" pitchFamily="34" charset="0"/>
                <a:cs typeface="Arial" panose="020B0604020202020204" pitchFamily="34" charset="0"/>
              </a:rPr>
              <a:t>Protection 1-2 weeks after the second dose</a:t>
            </a:r>
          </a:p>
          <a:p>
            <a:r>
              <a:rPr lang="en-US" sz="2400" dirty="0">
                <a:latin typeface="Arial" panose="020B0604020202020204" pitchFamily="34" charset="0"/>
                <a:cs typeface="Arial" panose="020B0604020202020204" pitchFamily="34" charset="0"/>
              </a:rPr>
              <a:t>May need to have vaccine shots for COVID-19 on a regular basis (like the flu shot)</a:t>
            </a:r>
          </a:p>
        </p:txBody>
      </p:sp>
    </p:spTree>
    <p:extLst>
      <p:ext uri="{BB962C8B-B14F-4D97-AF65-F5344CB8AC3E}">
        <p14:creationId xmlns:p14="http://schemas.microsoft.com/office/powerpoint/2010/main" val="757923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9110FD-D11D-6B4E-AB8A-0A888533EF43}"/>
              </a:ext>
            </a:extLst>
          </p:cNvPr>
          <p:cNvSpPr>
            <a:spLocks noGrp="1"/>
          </p:cNvSpPr>
          <p:nvPr>
            <p:ph type="title"/>
          </p:nvPr>
        </p:nvSpPr>
        <p:spPr>
          <a:xfrm>
            <a:off x="1757362" y="702156"/>
            <a:ext cx="10067763" cy="926619"/>
          </a:xfrm>
        </p:spPr>
        <p:txBody>
          <a:bodyPr>
            <a:normAutofit/>
          </a:bodyPr>
          <a:lstStyle/>
          <a:p>
            <a:pPr algn="ctr"/>
            <a:r>
              <a:rPr lang="en-US" sz="4400" b="1" dirty="0">
                <a:solidFill>
                  <a:srgbClr val="30ACEC"/>
                </a:solidFill>
                <a:latin typeface="Arial" panose="020B0604020202020204" pitchFamily="34" charset="0"/>
                <a:cs typeface="Arial" panose="020B0604020202020204" pitchFamily="34" charset="0"/>
              </a:rPr>
              <a:t>Will I still need to wear a mask?</a:t>
            </a:r>
          </a:p>
        </p:txBody>
      </p:sp>
      <p:sp>
        <p:nvSpPr>
          <p:cNvPr id="3" name="Content Placeholder 2">
            <a:extLst>
              <a:ext uri="{FF2B5EF4-FFF2-40B4-BE49-F238E27FC236}">
                <a16:creationId xmlns:a16="http://schemas.microsoft.com/office/drawing/2014/main" id="{70BB4565-5F0E-0A4D-A117-43486BF310D4}"/>
              </a:ext>
            </a:extLst>
          </p:cNvPr>
          <p:cNvSpPr>
            <a:spLocks noGrp="1"/>
          </p:cNvSpPr>
          <p:nvPr>
            <p:ph idx="1"/>
          </p:nvPr>
        </p:nvSpPr>
        <p:spPr>
          <a:xfrm>
            <a:off x="1314453" y="1885950"/>
            <a:ext cx="10510672" cy="4089400"/>
          </a:xfrm>
        </p:spPr>
        <p:txBody>
          <a:bodyPr>
            <a:normAutofit fontScale="92500" lnSpcReduction="10000"/>
          </a:bodyPr>
          <a:lstStyle/>
          <a:p>
            <a:pPr marL="0" indent="0" algn="ctr">
              <a:buNone/>
            </a:pPr>
            <a:r>
              <a:rPr lang="en-US" sz="6000" b="1" dirty="0">
                <a:latin typeface="Arial" panose="020B0604020202020204" pitchFamily="34" charset="0"/>
                <a:cs typeface="Arial" panose="020B0604020202020204" pitchFamily="34" charset="0"/>
              </a:rPr>
              <a:t>YES!</a:t>
            </a:r>
          </a:p>
          <a:p>
            <a:pPr marL="0" indent="0" algn="ctr">
              <a:buNone/>
            </a:pPr>
            <a:r>
              <a:rPr lang="en-US" sz="6000" b="1" dirty="0">
                <a:latin typeface="Arial" panose="020B0604020202020204" pitchFamily="34" charset="0"/>
                <a:cs typeface="Arial" panose="020B0604020202020204" pitchFamily="34" charset="0"/>
              </a:rPr>
              <a:t>Wear it properly!</a:t>
            </a:r>
          </a:p>
          <a:p>
            <a:pPr marL="0" indent="0" algn="ctr">
              <a:buNone/>
            </a:pPr>
            <a:r>
              <a:rPr lang="en-US" sz="6000" b="1" dirty="0">
                <a:latin typeface="Arial" panose="020B0604020202020204" pitchFamily="34" charset="0"/>
                <a:cs typeface="Arial" panose="020B0604020202020204" pitchFamily="34" charset="0"/>
              </a:rPr>
              <a:t>Wash your hands!</a:t>
            </a:r>
          </a:p>
          <a:p>
            <a:pPr marL="0" indent="0" algn="ctr">
              <a:buNone/>
            </a:pPr>
            <a:r>
              <a:rPr lang="en-US" sz="6000" b="1" dirty="0">
                <a:latin typeface="Arial" panose="020B0604020202020204" pitchFamily="34" charset="0"/>
                <a:cs typeface="Arial" panose="020B0604020202020204" pitchFamily="34" charset="0"/>
              </a:rPr>
              <a:t>Stick to the Quadruple Aim!</a:t>
            </a:r>
          </a:p>
        </p:txBody>
      </p:sp>
    </p:spTree>
    <p:extLst>
      <p:ext uri="{BB962C8B-B14F-4D97-AF65-F5344CB8AC3E}">
        <p14:creationId xmlns:p14="http://schemas.microsoft.com/office/powerpoint/2010/main" val="3122201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64F02-7F21-D444-BC15-4C3EF64A0ABD}"/>
              </a:ext>
            </a:extLst>
          </p:cNvPr>
          <p:cNvSpPr>
            <a:spLocks noGrp="1"/>
          </p:cNvSpPr>
          <p:nvPr>
            <p:ph type="title"/>
          </p:nvPr>
        </p:nvSpPr>
        <p:spPr>
          <a:xfrm>
            <a:off x="1412465" y="515390"/>
            <a:ext cx="4076149" cy="5092921"/>
          </a:xfrm>
        </p:spPr>
        <p:txBody>
          <a:bodyPr anchor="ctr">
            <a:normAutofit/>
          </a:bodyPr>
          <a:lstStyle/>
          <a:p>
            <a:r>
              <a:rPr lang="en-US" sz="4000" b="1" u="sng" dirty="0">
                <a:solidFill>
                  <a:srgbClr val="000000"/>
                </a:solidFill>
                <a:latin typeface="Arial" panose="020B0604020202020204" pitchFamily="34" charset="0"/>
                <a:cs typeface="Arial" panose="020B0604020202020204" pitchFamily="34" charset="0"/>
              </a:rPr>
              <a:t>Important:</a:t>
            </a:r>
            <a:br>
              <a:rPr lang="en-US" sz="4000" b="1" u="sng" dirty="0">
                <a:solidFill>
                  <a:srgbClr val="000000"/>
                </a:solidFill>
                <a:latin typeface="Arial" panose="020B0604020202020204" pitchFamily="34" charset="0"/>
                <a:cs typeface="Arial" panose="020B0604020202020204" pitchFamily="34" charset="0"/>
              </a:rPr>
            </a:br>
            <a:r>
              <a:rPr lang="en-US" b="1" dirty="0">
                <a:solidFill>
                  <a:srgbClr val="000000"/>
                </a:solidFill>
                <a:latin typeface="Arial" panose="020B0604020202020204" pitchFamily="34" charset="0"/>
                <a:cs typeface="Arial" panose="020B0604020202020204" pitchFamily="34" charset="0"/>
              </a:rPr>
              <a:t>W</a:t>
            </a:r>
            <a:r>
              <a:rPr lang="en-US" sz="4000" b="1" dirty="0">
                <a:solidFill>
                  <a:srgbClr val="000000"/>
                </a:solidFill>
                <a:latin typeface="Arial" panose="020B0604020202020204" pitchFamily="34" charset="0"/>
                <a:cs typeface="Arial" panose="020B0604020202020204" pitchFamily="34" charset="0"/>
              </a:rPr>
              <a:t>arn </a:t>
            </a:r>
            <a:r>
              <a:rPr lang="en-US" b="1" dirty="0">
                <a:solidFill>
                  <a:srgbClr val="000000"/>
                </a:solidFill>
                <a:latin typeface="Arial" panose="020B0604020202020204" pitchFamily="34" charset="0"/>
                <a:cs typeface="Arial" panose="020B0604020202020204" pitchFamily="34" charset="0"/>
              </a:rPr>
              <a:t>A</a:t>
            </a:r>
            <a:r>
              <a:rPr lang="en-US" sz="4000" b="1" dirty="0">
                <a:solidFill>
                  <a:srgbClr val="000000"/>
                </a:solidFill>
                <a:latin typeface="Arial" panose="020B0604020202020204" pitchFamily="34" charset="0"/>
                <a:cs typeface="Arial" panose="020B0604020202020204" pitchFamily="34" charset="0"/>
              </a:rPr>
              <a:t>bout </a:t>
            </a:r>
            <a:r>
              <a:rPr lang="en-US" b="1" dirty="0">
                <a:solidFill>
                  <a:srgbClr val="000000"/>
                </a:solidFill>
                <a:latin typeface="Arial" panose="020B0604020202020204" pitchFamily="34" charset="0"/>
                <a:cs typeface="Arial" panose="020B0604020202020204" pitchFamily="34" charset="0"/>
              </a:rPr>
              <a:t>P</a:t>
            </a:r>
            <a:r>
              <a:rPr lang="en-US" sz="4000" b="1" dirty="0">
                <a:solidFill>
                  <a:srgbClr val="000000"/>
                </a:solidFill>
                <a:latin typeface="Arial" panose="020B0604020202020204" pitchFamily="34" charset="0"/>
                <a:cs typeface="Arial" panose="020B0604020202020204" pitchFamily="34" charset="0"/>
              </a:rPr>
              <a:t>ossible </a:t>
            </a:r>
            <a:r>
              <a:rPr lang="en-US" b="1" dirty="0">
                <a:solidFill>
                  <a:srgbClr val="000000"/>
                </a:solidFill>
                <a:latin typeface="Arial" panose="020B0604020202020204" pitchFamily="34" charset="0"/>
                <a:cs typeface="Arial" panose="020B0604020202020204" pitchFamily="34" charset="0"/>
              </a:rPr>
              <a:t>S</a:t>
            </a:r>
            <a:r>
              <a:rPr lang="en-US" sz="4000" b="1" dirty="0">
                <a:solidFill>
                  <a:srgbClr val="000000"/>
                </a:solidFill>
                <a:latin typeface="Arial" panose="020B0604020202020204" pitchFamily="34" charset="0"/>
                <a:cs typeface="Arial" panose="020B0604020202020204" pitchFamily="34" charset="0"/>
              </a:rPr>
              <a:t>ide </a:t>
            </a:r>
            <a:r>
              <a:rPr lang="en-US" b="1" dirty="0">
                <a:solidFill>
                  <a:srgbClr val="000000"/>
                </a:solidFill>
                <a:latin typeface="Arial" panose="020B0604020202020204" pitchFamily="34" charset="0"/>
                <a:cs typeface="Arial" panose="020B0604020202020204" pitchFamily="34" charset="0"/>
              </a:rPr>
              <a:t>E</a:t>
            </a:r>
            <a:r>
              <a:rPr lang="en-US" sz="4000" b="1" dirty="0">
                <a:solidFill>
                  <a:srgbClr val="000000"/>
                </a:solidFill>
                <a:latin typeface="Arial" panose="020B0604020202020204" pitchFamily="34" charset="0"/>
                <a:cs typeface="Arial" panose="020B0604020202020204" pitchFamily="34" charset="0"/>
              </a:rPr>
              <a:t>ffects</a:t>
            </a:r>
            <a:br>
              <a:rPr lang="en-US" sz="4000" b="1" dirty="0">
                <a:solidFill>
                  <a:srgbClr val="000000"/>
                </a:solidFill>
                <a:latin typeface="Arial" panose="020B0604020202020204" pitchFamily="34" charset="0"/>
                <a:cs typeface="Arial" panose="020B0604020202020204" pitchFamily="34" charset="0"/>
              </a:rPr>
            </a:br>
            <a:br>
              <a:rPr lang="en-US" sz="4000" b="1" u="sng" dirty="0">
                <a:solidFill>
                  <a:schemeClr val="accent1"/>
                </a:solidFill>
                <a:latin typeface="Arial" panose="020B0604020202020204" pitchFamily="34" charset="0"/>
                <a:cs typeface="Arial" panose="020B0604020202020204" pitchFamily="34" charset="0"/>
              </a:rPr>
            </a:br>
            <a:r>
              <a:rPr lang="en-US" sz="4000" b="1" dirty="0">
                <a:solidFill>
                  <a:srgbClr val="30ACEC"/>
                </a:solidFill>
                <a:latin typeface="Arial" panose="020B0604020202020204" pitchFamily="34" charset="0"/>
                <a:cs typeface="Arial" panose="020B0604020202020204" pitchFamily="34" charset="0"/>
              </a:rPr>
              <a:t>Will the vaccine make me sick?</a:t>
            </a:r>
            <a:endParaRPr lang="en-US" sz="4000" dirty="0">
              <a:solidFill>
                <a:srgbClr val="30ACEC"/>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BF18B32B-45F1-C24E-891D-0DA1FEC91D2B}"/>
              </a:ext>
            </a:extLst>
          </p:cNvPr>
          <p:cNvSpPr>
            <a:spLocks noGrp="1"/>
          </p:cNvSpPr>
          <p:nvPr>
            <p:ph idx="1"/>
          </p:nvPr>
        </p:nvSpPr>
        <p:spPr>
          <a:xfrm>
            <a:off x="5638800" y="515390"/>
            <a:ext cx="6076950" cy="5928273"/>
          </a:xfrm>
        </p:spPr>
        <p:txBody>
          <a:bodyPr anchor="t">
            <a:noAutofit/>
          </a:bodyPr>
          <a:lstStyle/>
          <a:p>
            <a:pPr>
              <a:spcBef>
                <a:spcPts val="0"/>
              </a:spcBef>
            </a:pPr>
            <a:r>
              <a:rPr lang="en-US" dirty="0">
                <a:latin typeface="Arial" panose="020B0604020202020204" pitchFamily="34" charset="0"/>
                <a:cs typeface="Arial" panose="020B0604020202020204" pitchFamily="34" charset="0"/>
              </a:rPr>
              <a:t>Short-term discomfort : Headache, muscle pains, fatigue, chills, fever and pain at injection site</a:t>
            </a:r>
          </a:p>
          <a:p>
            <a:pPr>
              <a:spcBef>
                <a:spcPts val="0"/>
              </a:spcBef>
            </a:pPr>
            <a:r>
              <a:rPr lang="en-US" dirty="0">
                <a:latin typeface="Arial" panose="020B0604020202020204" pitchFamily="34" charset="0"/>
                <a:cs typeface="Arial" panose="020B0604020202020204" pitchFamily="34" charset="0"/>
              </a:rPr>
              <a:t>1-2 days</a:t>
            </a:r>
          </a:p>
          <a:p>
            <a:pPr>
              <a:spcBef>
                <a:spcPts val="0"/>
              </a:spcBef>
            </a:pPr>
            <a:r>
              <a:rPr lang="en-US" dirty="0">
                <a:latin typeface="Arial" panose="020B0604020202020204" pitchFamily="34" charset="0"/>
                <a:cs typeface="Arial" panose="020B0604020202020204" pitchFamily="34" charset="0"/>
              </a:rPr>
              <a:t>Same symptoms as COVID-19:</a:t>
            </a:r>
          </a:p>
          <a:p>
            <a:pPr lvl="1">
              <a:spcBef>
                <a:spcPts val="0"/>
              </a:spcBef>
            </a:pPr>
            <a:r>
              <a:rPr lang="en-US" sz="2400" b="1" dirty="0">
                <a:latin typeface="Arial" panose="020B0604020202020204" pitchFamily="34" charset="0"/>
                <a:cs typeface="Arial" panose="020B0604020202020204" pitchFamily="34" charset="0"/>
              </a:rPr>
              <a:t>Emphasize that the vaccine cannot give you COVID-19</a:t>
            </a:r>
          </a:p>
          <a:p>
            <a:pPr>
              <a:spcBef>
                <a:spcPts val="0"/>
              </a:spcBef>
            </a:pPr>
            <a:r>
              <a:rPr lang="en-US" dirty="0">
                <a:latin typeface="Arial" panose="020B0604020202020204" pitchFamily="34" charset="0"/>
                <a:cs typeface="Arial" panose="020B0604020202020204" pitchFamily="34" charset="0"/>
              </a:rPr>
              <a:t>More pronounced with second dose</a:t>
            </a:r>
          </a:p>
          <a:p>
            <a:pPr>
              <a:spcBef>
                <a:spcPts val="0"/>
              </a:spcBef>
            </a:pPr>
            <a:r>
              <a:rPr lang="en-US" dirty="0">
                <a:latin typeface="Arial" panose="020B0604020202020204" pitchFamily="34" charset="0"/>
                <a:cs typeface="Arial" panose="020B0604020202020204" pitchFamily="34" charset="0"/>
              </a:rPr>
              <a:t>Normal and common </a:t>
            </a:r>
          </a:p>
          <a:p>
            <a:pPr>
              <a:spcBef>
                <a:spcPts val="0"/>
              </a:spcBef>
            </a:pPr>
            <a:r>
              <a:rPr lang="en-US" dirty="0">
                <a:latin typeface="Arial" panose="020B0604020202020204" pitchFamily="34" charset="0"/>
                <a:cs typeface="Arial" panose="020B0604020202020204" pitchFamily="34" charset="0"/>
              </a:rPr>
              <a:t>It means your body is doing its job and making antibodies (IT IS A GOOD THING)</a:t>
            </a:r>
          </a:p>
          <a:p>
            <a:pPr>
              <a:spcBef>
                <a:spcPts val="0"/>
              </a:spcBef>
            </a:pPr>
            <a:r>
              <a:rPr lang="en-US" dirty="0">
                <a:latin typeface="Arial" panose="020B0604020202020204" pitchFamily="34" charset="0"/>
                <a:cs typeface="Arial" panose="020B0604020202020204" pitchFamily="34" charset="0"/>
              </a:rPr>
              <a:t>MUST COME BACK FOR SECOND DOSE, must be the same vaccine as the first dose</a:t>
            </a:r>
          </a:p>
        </p:txBody>
      </p:sp>
    </p:spTree>
    <p:extLst>
      <p:ext uri="{BB962C8B-B14F-4D97-AF65-F5344CB8AC3E}">
        <p14:creationId xmlns:p14="http://schemas.microsoft.com/office/powerpoint/2010/main" val="11311347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FC900-30F6-D843-B435-A4EE4FFF6C8F}"/>
              </a:ext>
            </a:extLst>
          </p:cNvPr>
          <p:cNvSpPr>
            <a:spLocks noGrp="1"/>
          </p:cNvSpPr>
          <p:nvPr>
            <p:ph type="title"/>
          </p:nvPr>
        </p:nvSpPr>
        <p:spPr>
          <a:xfrm>
            <a:off x="1279358" y="985581"/>
            <a:ext cx="4076149" cy="4608003"/>
          </a:xfrm>
        </p:spPr>
        <p:txBody>
          <a:bodyPr anchor="ctr">
            <a:normAutofit/>
          </a:bodyPr>
          <a:lstStyle/>
          <a:p>
            <a:r>
              <a:rPr lang="en-US" sz="3700" b="1" u="sng" dirty="0">
                <a:solidFill>
                  <a:schemeClr val="accent1"/>
                </a:solidFill>
                <a:latin typeface="Arial" panose="020B0604020202020204" pitchFamily="34" charset="0"/>
                <a:cs typeface="Arial" panose="020B0604020202020204" pitchFamily="34" charset="0"/>
              </a:rPr>
              <a:t>Special Circumstances</a:t>
            </a:r>
            <a:r>
              <a:rPr lang="en-US" sz="3700" b="1" dirty="0">
                <a:solidFill>
                  <a:schemeClr val="accent1"/>
                </a:solidFill>
                <a:latin typeface="Arial" panose="020B0604020202020204" pitchFamily="34" charset="0"/>
                <a:cs typeface="Arial" panose="020B0604020202020204" pitchFamily="34" charset="0"/>
              </a:rPr>
              <a:t>:</a:t>
            </a:r>
            <a:br>
              <a:rPr lang="en-US" sz="3700" b="1" dirty="0">
                <a:solidFill>
                  <a:schemeClr val="accent1"/>
                </a:solidFill>
                <a:latin typeface="Arial" panose="020B0604020202020204" pitchFamily="34" charset="0"/>
                <a:cs typeface="Arial" panose="020B0604020202020204" pitchFamily="34" charset="0"/>
              </a:rPr>
            </a:br>
            <a:br>
              <a:rPr lang="en-US" sz="3700" b="1" dirty="0">
                <a:solidFill>
                  <a:schemeClr val="accent1"/>
                </a:solidFill>
                <a:latin typeface="Arial" panose="020B0604020202020204" pitchFamily="34" charset="0"/>
                <a:cs typeface="Arial" panose="020B0604020202020204" pitchFamily="34" charset="0"/>
              </a:rPr>
            </a:br>
            <a:r>
              <a:rPr lang="en-US" sz="3700" b="1" dirty="0">
                <a:solidFill>
                  <a:schemeClr val="accent1"/>
                </a:solidFill>
                <a:latin typeface="Arial" panose="020B0604020202020204" pitchFamily="34" charset="0"/>
                <a:cs typeface="Arial" panose="020B0604020202020204" pitchFamily="34" charset="0"/>
              </a:rPr>
              <a:t>Past COVID-19 Infection or Tested for Antibodies</a:t>
            </a:r>
          </a:p>
        </p:txBody>
      </p:sp>
      <p:sp>
        <p:nvSpPr>
          <p:cNvPr id="3" name="Content Placeholder 2">
            <a:extLst>
              <a:ext uri="{FF2B5EF4-FFF2-40B4-BE49-F238E27FC236}">
                <a16:creationId xmlns:a16="http://schemas.microsoft.com/office/drawing/2014/main" id="{6B787CFA-5968-CC4B-96A7-DB128FDE8196}"/>
              </a:ext>
            </a:extLst>
          </p:cNvPr>
          <p:cNvSpPr>
            <a:spLocks noGrp="1"/>
          </p:cNvSpPr>
          <p:nvPr>
            <p:ph idx="1"/>
          </p:nvPr>
        </p:nvSpPr>
        <p:spPr>
          <a:xfrm>
            <a:off x="5668300" y="1000125"/>
            <a:ext cx="5961721" cy="5371046"/>
          </a:xfrm>
        </p:spPr>
        <p:txBody>
          <a:bodyPr anchor="t">
            <a:normAutofit/>
          </a:bodyPr>
          <a:lstStyle/>
          <a:p>
            <a:pPr>
              <a:spcBef>
                <a:spcPts val="0"/>
              </a:spcBef>
              <a:spcAft>
                <a:spcPts val="2400"/>
              </a:spcAft>
            </a:pPr>
            <a:r>
              <a:rPr lang="en-US" sz="3600" dirty="0">
                <a:latin typeface="Arial" panose="020B0604020202020204" pitchFamily="34" charset="0"/>
                <a:cs typeface="Arial" panose="020B0604020202020204" pitchFamily="34" charset="0"/>
              </a:rPr>
              <a:t>It is safe to get the COVID-19 vaccine even if you have had COVID-19</a:t>
            </a:r>
          </a:p>
          <a:p>
            <a:pPr>
              <a:spcBef>
                <a:spcPts val="0"/>
              </a:spcBef>
              <a:spcAft>
                <a:spcPts val="2400"/>
              </a:spcAft>
            </a:pPr>
            <a:r>
              <a:rPr lang="en-US" sz="3600" dirty="0">
                <a:latin typeface="Arial" panose="020B0604020202020204" pitchFamily="34" charset="0"/>
                <a:cs typeface="Arial" panose="020B0604020202020204" pitchFamily="34" charset="0"/>
              </a:rPr>
              <a:t>If + Antibodies PLEASE get the COVID-19 Vaccine</a:t>
            </a:r>
          </a:p>
          <a:p>
            <a:pPr>
              <a:spcBef>
                <a:spcPts val="0"/>
              </a:spcBef>
              <a:spcAft>
                <a:spcPts val="2400"/>
              </a:spcAft>
            </a:pPr>
            <a:r>
              <a:rPr lang="en-US" sz="3600" dirty="0">
                <a:latin typeface="Arial" panose="020B0604020202020204" pitchFamily="34" charset="0"/>
                <a:cs typeface="Arial" panose="020B0604020202020204" pitchFamily="34" charset="0"/>
              </a:rPr>
              <a:t>Monoclonal antibody treatment trial  </a:t>
            </a:r>
          </a:p>
        </p:txBody>
      </p:sp>
    </p:spTree>
    <p:extLst>
      <p:ext uri="{BB962C8B-B14F-4D97-AF65-F5344CB8AC3E}">
        <p14:creationId xmlns:p14="http://schemas.microsoft.com/office/powerpoint/2010/main" val="3447675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53EFC-07CC-D340-BEBA-9C58918BD1D2}"/>
              </a:ext>
            </a:extLst>
          </p:cNvPr>
          <p:cNvSpPr>
            <a:spLocks noGrp="1"/>
          </p:cNvSpPr>
          <p:nvPr>
            <p:ph type="title"/>
          </p:nvPr>
        </p:nvSpPr>
        <p:spPr>
          <a:xfrm>
            <a:off x="1727201" y="628649"/>
            <a:ext cx="10018713" cy="971550"/>
          </a:xfrm>
        </p:spPr>
        <p:txBody>
          <a:bodyPr>
            <a:normAutofit fontScale="90000"/>
          </a:bodyPr>
          <a:lstStyle/>
          <a:p>
            <a:pPr algn="ctr"/>
            <a:r>
              <a:rPr lang="en-US" sz="4400" b="1" dirty="0">
                <a:latin typeface="Arial" panose="020B0604020202020204" pitchFamily="34" charset="0"/>
                <a:cs typeface="Arial" panose="020B0604020202020204" pitchFamily="34" charset="0"/>
              </a:rPr>
              <a:t>You Will Be the Leader and Role Model</a:t>
            </a:r>
          </a:p>
        </p:txBody>
      </p:sp>
      <p:sp>
        <p:nvSpPr>
          <p:cNvPr id="3" name="Content Placeholder 2">
            <a:extLst>
              <a:ext uri="{FF2B5EF4-FFF2-40B4-BE49-F238E27FC236}">
                <a16:creationId xmlns:a16="http://schemas.microsoft.com/office/drawing/2014/main" id="{BE13376A-55E6-0C4A-BD1D-02AF05E102AA}"/>
              </a:ext>
            </a:extLst>
          </p:cNvPr>
          <p:cNvSpPr>
            <a:spLocks noGrp="1"/>
          </p:cNvSpPr>
          <p:nvPr>
            <p:ph idx="1"/>
          </p:nvPr>
        </p:nvSpPr>
        <p:spPr>
          <a:xfrm>
            <a:off x="1985963" y="1600199"/>
            <a:ext cx="9517060" cy="4957764"/>
          </a:xfrm>
        </p:spPr>
        <p:txBody>
          <a:bodyPr anchor="t">
            <a:noAutofit/>
          </a:bodyPr>
          <a:lstStyle/>
          <a:p>
            <a:r>
              <a:rPr lang="en-US" sz="3200" dirty="0">
                <a:latin typeface="Arial" panose="020B0604020202020204" pitchFamily="34" charset="0"/>
                <a:cs typeface="Arial" panose="020B0604020202020204" pitchFamily="34" charset="0"/>
              </a:rPr>
              <a:t>Tell your own vaccine story:</a:t>
            </a:r>
          </a:p>
          <a:p>
            <a:pPr lvl="1"/>
            <a:r>
              <a:rPr lang="en-US" sz="3200" dirty="0">
                <a:latin typeface="Arial" panose="020B0604020202020204" pitchFamily="34" charset="0"/>
                <a:cs typeface="Arial" panose="020B0604020202020204" pitchFamily="34" charset="0"/>
              </a:rPr>
              <a:t>Talk about how will you make your decision</a:t>
            </a:r>
          </a:p>
          <a:p>
            <a:r>
              <a:rPr lang="en-US" sz="3200" dirty="0">
                <a:latin typeface="Arial" panose="020B0604020202020204" pitchFamily="34" charset="0"/>
                <a:cs typeface="Arial" panose="020B0604020202020204" pitchFamily="34" charset="0"/>
              </a:rPr>
              <a:t>Lead by doing:</a:t>
            </a:r>
          </a:p>
          <a:p>
            <a:pPr lvl="1"/>
            <a:r>
              <a:rPr lang="en-US" sz="3200" dirty="0">
                <a:latin typeface="Arial" panose="020B0604020202020204" pitchFamily="34" charset="0"/>
                <a:cs typeface="Arial" panose="020B0604020202020204" pitchFamily="34" charset="0"/>
              </a:rPr>
              <a:t>Discuss with staff/family your decision to get the vaccine and talk about your experience after you get immunized</a:t>
            </a:r>
          </a:p>
          <a:p>
            <a:r>
              <a:rPr lang="en-US" sz="3200" dirty="0">
                <a:latin typeface="Arial" panose="020B0604020202020204" pitchFamily="34" charset="0"/>
                <a:cs typeface="Arial" panose="020B0604020202020204" pitchFamily="34" charset="0"/>
              </a:rPr>
              <a:t>Look for role models amongst staff!</a:t>
            </a:r>
          </a:p>
        </p:txBody>
      </p:sp>
    </p:spTree>
    <p:extLst>
      <p:ext uri="{BB962C8B-B14F-4D97-AF65-F5344CB8AC3E}">
        <p14:creationId xmlns:p14="http://schemas.microsoft.com/office/powerpoint/2010/main" val="3926781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7196D-CD3F-BE43-936B-904DBF698BA2}"/>
              </a:ext>
            </a:extLst>
          </p:cNvPr>
          <p:cNvSpPr>
            <a:spLocks noGrp="1"/>
          </p:cNvSpPr>
          <p:nvPr>
            <p:ph type="title"/>
          </p:nvPr>
        </p:nvSpPr>
        <p:spPr>
          <a:xfrm>
            <a:off x="1086644" y="542923"/>
            <a:ext cx="10018713" cy="885825"/>
          </a:xfrm>
        </p:spPr>
        <p:txBody>
          <a:bodyPr/>
          <a:lstStyle/>
          <a:p>
            <a:r>
              <a:rPr lang="en-US" b="1" dirty="0">
                <a:latin typeface="Arial" panose="020B0604020202020204" pitchFamily="34" charset="0"/>
                <a:cs typeface="Arial" panose="020B0604020202020204" pitchFamily="34" charset="0"/>
              </a:rPr>
              <a:t>Facility Logistical Challenges</a:t>
            </a:r>
          </a:p>
        </p:txBody>
      </p:sp>
      <p:sp>
        <p:nvSpPr>
          <p:cNvPr id="3" name="Content Placeholder 2">
            <a:extLst>
              <a:ext uri="{FF2B5EF4-FFF2-40B4-BE49-F238E27FC236}">
                <a16:creationId xmlns:a16="http://schemas.microsoft.com/office/drawing/2014/main" id="{79F1BE58-0AA7-8244-8BC8-6ADA775FE37B}"/>
              </a:ext>
            </a:extLst>
          </p:cNvPr>
          <p:cNvSpPr>
            <a:spLocks noGrp="1"/>
          </p:cNvSpPr>
          <p:nvPr>
            <p:ph idx="1"/>
          </p:nvPr>
        </p:nvSpPr>
        <p:spPr>
          <a:xfrm>
            <a:off x="2500313" y="1757363"/>
            <a:ext cx="9002710" cy="4033838"/>
          </a:xfrm>
        </p:spPr>
        <p:txBody>
          <a:bodyPr anchor="t">
            <a:normAutofit/>
          </a:bodyPr>
          <a:lstStyle/>
          <a:p>
            <a:r>
              <a:rPr lang="en-US" sz="3200" dirty="0">
                <a:latin typeface="Arial" panose="020B0604020202020204" pitchFamily="34" charset="0"/>
                <a:cs typeface="Arial" panose="020B0604020202020204" pitchFamily="34" charset="0"/>
              </a:rPr>
              <a:t>Need to stagger vaccinations</a:t>
            </a:r>
          </a:p>
          <a:p>
            <a:pPr lvl="1"/>
            <a:r>
              <a:rPr lang="en-US" sz="3200" dirty="0">
                <a:latin typeface="Arial" panose="020B0604020202020204" pitchFamily="34" charset="0"/>
                <a:cs typeface="Arial" panose="020B0604020202020204" pitchFamily="34" charset="0"/>
              </a:rPr>
              <a:t>Resident side effects and caregiver needs</a:t>
            </a:r>
          </a:p>
          <a:p>
            <a:pPr lvl="1"/>
            <a:r>
              <a:rPr lang="en-US" sz="3200" dirty="0">
                <a:latin typeface="Arial" panose="020B0604020202020204" pitchFamily="34" charset="0"/>
                <a:cs typeface="Arial" panose="020B0604020202020204" pitchFamily="34" charset="0"/>
              </a:rPr>
              <a:t>Potential for staff call outs</a:t>
            </a:r>
          </a:p>
          <a:p>
            <a:r>
              <a:rPr lang="en-US" sz="3200" dirty="0">
                <a:latin typeface="Arial" panose="020B0604020202020204" pitchFamily="34" charset="0"/>
                <a:cs typeface="Arial" panose="020B0604020202020204" pitchFamily="34" charset="0"/>
              </a:rPr>
              <a:t>Consent forms</a:t>
            </a:r>
          </a:p>
          <a:p>
            <a:r>
              <a:rPr lang="en-US" sz="3200" dirty="0">
                <a:latin typeface="Arial" panose="020B0604020202020204" pitchFamily="34" charset="0"/>
                <a:cs typeface="Arial" panose="020B0604020202020204" pitchFamily="34" charset="0"/>
              </a:rPr>
              <a:t>Unrepresented residents</a:t>
            </a:r>
          </a:p>
        </p:txBody>
      </p:sp>
    </p:spTree>
    <p:extLst>
      <p:ext uri="{BB962C8B-B14F-4D97-AF65-F5344CB8AC3E}">
        <p14:creationId xmlns:p14="http://schemas.microsoft.com/office/powerpoint/2010/main" val="3928638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A7AE2-833D-7D40-BA82-93515E2DE939}"/>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CALTCM’s Long Term Care Quadruple Aim for COVID-19 Response</a:t>
            </a:r>
          </a:p>
        </p:txBody>
      </p:sp>
      <p:sp>
        <p:nvSpPr>
          <p:cNvPr id="3" name="Content Placeholder 2">
            <a:extLst>
              <a:ext uri="{FF2B5EF4-FFF2-40B4-BE49-F238E27FC236}">
                <a16:creationId xmlns:a16="http://schemas.microsoft.com/office/drawing/2014/main" id="{3CB4693B-0747-004C-A028-16D9A51A1F83}"/>
              </a:ext>
            </a:extLst>
          </p:cNvPr>
          <p:cNvSpPr>
            <a:spLocks noGrp="1"/>
          </p:cNvSpPr>
          <p:nvPr>
            <p:ph idx="1"/>
          </p:nvPr>
        </p:nvSpPr>
        <p:spPr/>
        <p:txBody>
          <a:bodyPr>
            <a:normAutofit/>
          </a:bodyPr>
          <a:lstStyle/>
          <a:p>
            <a:r>
              <a:rPr lang="en-US" sz="2800" dirty="0">
                <a:latin typeface="Arial" panose="020B0604020202020204" pitchFamily="34" charset="0"/>
                <a:cs typeface="Arial" panose="020B0604020202020204" pitchFamily="34" charset="0"/>
              </a:rPr>
              <a:t>Abundant PPE</a:t>
            </a:r>
          </a:p>
          <a:p>
            <a:r>
              <a:rPr lang="en-US" sz="2800" dirty="0">
                <a:latin typeface="Arial" panose="020B0604020202020204" pitchFamily="34" charset="0"/>
                <a:cs typeface="Arial" panose="020B0604020202020204" pitchFamily="34" charset="0"/>
              </a:rPr>
              <a:t>Readily Available Testing</a:t>
            </a:r>
          </a:p>
          <a:p>
            <a:r>
              <a:rPr lang="en-US" sz="2800" dirty="0">
                <a:latin typeface="Arial" panose="020B0604020202020204" pitchFamily="34" charset="0"/>
                <a:cs typeface="Arial" panose="020B0604020202020204" pitchFamily="34" charset="0"/>
              </a:rPr>
              <a:t>Stellar Infection Control</a:t>
            </a:r>
          </a:p>
          <a:p>
            <a:r>
              <a:rPr lang="en-US" sz="2800" dirty="0">
                <a:latin typeface="Arial" panose="020B0604020202020204" pitchFamily="34" charset="0"/>
                <a:cs typeface="Arial" panose="020B0604020202020204" pitchFamily="34" charset="0"/>
              </a:rPr>
              <a:t>Emergency Preparedness Mode</a:t>
            </a:r>
          </a:p>
          <a:p>
            <a:r>
              <a:rPr lang="en-US" sz="2800" dirty="0">
                <a:latin typeface="Arial" panose="020B0604020202020204" pitchFamily="34" charset="0"/>
                <a:cs typeface="Arial" panose="020B0604020202020204" pitchFamily="34" charset="0"/>
              </a:rPr>
              <a:t>5</a:t>
            </a:r>
            <a:r>
              <a:rPr lang="en-US" sz="2800" baseline="30000" dirty="0">
                <a:latin typeface="Arial" panose="020B0604020202020204" pitchFamily="34" charset="0"/>
                <a:cs typeface="Arial" panose="020B0604020202020204" pitchFamily="34" charset="0"/>
              </a:rPr>
              <a:t>th</a:t>
            </a:r>
            <a:r>
              <a:rPr lang="en-US" sz="2800" dirty="0">
                <a:latin typeface="Arial" panose="020B0604020202020204" pitchFamily="34" charset="0"/>
                <a:cs typeface="Arial" panose="020B0604020202020204" pitchFamily="34" charset="0"/>
              </a:rPr>
              <a:t> Element: Vaccine!</a:t>
            </a:r>
          </a:p>
        </p:txBody>
      </p:sp>
    </p:spTree>
    <p:extLst>
      <p:ext uri="{BB962C8B-B14F-4D97-AF65-F5344CB8AC3E}">
        <p14:creationId xmlns:p14="http://schemas.microsoft.com/office/powerpoint/2010/main" val="42064374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27088-CA38-4A46-BECA-204A53FEBDFA}"/>
              </a:ext>
            </a:extLst>
          </p:cNvPr>
          <p:cNvSpPr>
            <a:spLocks noGrp="1"/>
          </p:cNvSpPr>
          <p:nvPr>
            <p:ph type="title"/>
          </p:nvPr>
        </p:nvSpPr>
        <p:spPr>
          <a:xfrm>
            <a:off x="1484311" y="685800"/>
            <a:ext cx="10018713" cy="761035"/>
          </a:xfrm>
        </p:spPr>
        <p:txBody>
          <a:bodyPr>
            <a:noAutofit/>
          </a:bodyPr>
          <a:lstStyle/>
          <a:p>
            <a:r>
              <a:rPr lang="en-US" sz="4400" b="1" dirty="0">
                <a:latin typeface="Arial" panose="020B0604020202020204" pitchFamily="34" charset="0"/>
                <a:cs typeface="Arial" panose="020B0604020202020204" pitchFamily="34" charset="0"/>
              </a:rPr>
              <a:t>Resources</a:t>
            </a:r>
          </a:p>
        </p:txBody>
      </p:sp>
      <p:sp>
        <p:nvSpPr>
          <p:cNvPr id="3" name="Content Placeholder 2">
            <a:extLst>
              <a:ext uri="{FF2B5EF4-FFF2-40B4-BE49-F238E27FC236}">
                <a16:creationId xmlns:a16="http://schemas.microsoft.com/office/drawing/2014/main" id="{F1416F92-8485-2F4B-ACDB-DBCB585D8090}"/>
              </a:ext>
            </a:extLst>
          </p:cNvPr>
          <p:cNvSpPr>
            <a:spLocks noGrp="1"/>
          </p:cNvSpPr>
          <p:nvPr>
            <p:ph idx="1"/>
          </p:nvPr>
        </p:nvSpPr>
        <p:spPr>
          <a:xfrm>
            <a:off x="1484310" y="2071867"/>
            <a:ext cx="10018713" cy="3719333"/>
          </a:xfrm>
        </p:spPr>
        <p:txBody>
          <a:bodyPr>
            <a:normAutofit fontScale="92500" lnSpcReduction="20000"/>
          </a:bodyPr>
          <a:lstStyle/>
          <a:p>
            <a:pPr marL="0" indent="0" algn="ctr">
              <a:buNone/>
            </a:pPr>
            <a:r>
              <a:rPr lang="en-US" sz="3600" b="1" dirty="0">
                <a:latin typeface="Arial" panose="020B0604020202020204" pitchFamily="34" charset="0"/>
                <a:cs typeface="Arial" panose="020B0604020202020204" pitchFamily="34" charset="0"/>
              </a:rPr>
              <a:t>CALTCM Vaccine Resources</a:t>
            </a:r>
            <a:endParaRPr lang="en-US" sz="3600" b="1" dirty="0">
              <a:latin typeface="Arial" panose="020B0604020202020204" pitchFamily="34" charset="0"/>
              <a:cs typeface="Arial" panose="020B0604020202020204" pitchFamily="34" charset="0"/>
              <a:hlinkClick r:id="rId2"/>
            </a:endParaRPr>
          </a:p>
          <a:p>
            <a:pPr marL="457200" lvl="1" indent="0" algn="ctr">
              <a:buNone/>
            </a:pPr>
            <a:r>
              <a:rPr lang="en-US" sz="3600" dirty="0">
                <a:latin typeface="Arial" panose="020B0604020202020204" pitchFamily="34" charset="0"/>
                <a:cs typeface="Arial" panose="020B0604020202020204" pitchFamily="34" charset="0"/>
                <a:hlinkClick r:id="rId2"/>
              </a:rPr>
              <a:t>https://www.caltcm.org/covid-19</a:t>
            </a:r>
            <a:endParaRPr lang="en-US" sz="3600" dirty="0">
              <a:latin typeface="Arial" panose="020B0604020202020204" pitchFamily="34" charset="0"/>
              <a:cs typeface="Arial" panose="020B0604020202020204" pitchFamily="34" charset="0"/>
            </a:endParaRPr>
          </a:p>
          <a:p>
            <a:pPr marL="457200" lvl="1" indent="0" algn="ctr">
              <a:buNone/>
            </a:pPr>
            <a:r>
              <a:rPr lang="en-US" sz="3600" dirty="0">
                <a:latin typeface="Arial" panose="020B0604020202020204" pitchFamily="34" charset="0"/>
                <a:cs typeface="Arial" panose="020B0604020202020204" pitchFamily="34" charset="0"/>
                <a:hlinkClick r:id="rId3"/>
              </a:rPr>
              <a:t>https://www.caltcm.org/covid-19-vaccine</a:t>
            </a:r>
            <a:endParaRPr lang="en-US" sz="3600" dirty="0">
              <a:latin typeface="Arial" panose="020B0604020202020204" pitchFamily="34" charset="0"/>
              <a:cs typeface="Arial" panose="020B0604020202020204" pitchFamily="34" charset="0"/>
            </a:endParaRPr>
          </a:p>
          <a:p>
            <a:pPr marL="0" indent="0" algn="ctr">
              <a:buNone/>
            </a:pPr>
            <a:endParaRPr lang="en-US" sz="3600" dirty="0">
              <a:latin typeface="Arial" panose="020B0604020202020204" pitchFamily="34" charset="0"/>
              <a:cs typeface="Arial" panose="020B0604020202020204" pitchFamily="34" charset="0"/>
            </a:endParaRPr>
          </a:p>
          <a:p>
            <a:pPr marL="0" indent="0" algn="ctr">
              <a:buNone/>
            </a:pPr>
            <a:r>
              <a:rPr lang="en-US" sz="3600" b="1" dirty="0">
                <a:latin typeface="Arial" panose="020B0604020202020204" pitchFamily="34" charset="0"/>
                <a:cs typeface="Arial" panose="020B0604020202020204" pitchFamily="34" charset="0"/>
              </a:rPr>
              <a:t>AMDA COVID-19 Vaccine Toolkit</a:t>
            </a:r>
          </a:p>
          <a:p>
            <a:pPr marL="457200" lvl="1" indent="0" algn="ctr">
              <a:buNone/>
            </a:pPr>
            <a:r>
              <a:rPr lang="en-US" sz="3600" u="sng" dirty="0">
                <a:latin typeface="Arial" panose="020B0604020202020204" pitchFamily="34" charset="0"/>
                <a:cs typeface="Arial" panose="020B0604020202020204" pitchFamily="34" charset="0"/>
                <a:hlinkClick r:id="rId4" tooltip="This external link will open in a new window"/>
              </a:rPr>
              <a:t>https://bit.ly/2VPvsV8</a:t>
            </a:r>
            <a:endParaRPr lang="en-US" sz="3600"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06598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 name="Title 1"/>
          <p:cNvSpPr txBox="1">
            <a:spLocks noGrp="1"/>
          </p:cNvSpPr>
          <p:nvPr>
            <p:ph type="title"/>
          </p:nvPr>
        </p:nvSpPr>
        <p:spPr>
          <a:xfrm>
            <a:off x="2574040" y="185740"/>
            <a:ext cx="7729728" cy="2153412"/>
          </a:xfrm>
          <a:prstGeom prst="rect">
            <a:avLst/>
          </a:prstGeom>
        </p:spPr>
        <p:txBody>
          <a:bodyPr/>
          <a:lstStyle>
            <a:lvl1pPr algn="ctr" defTabSz="868680">
              <a:defRPr sz="4180">
                <a:latin typeface="+mn-lt"/>
                <a:ea typeface="+mn-ea"/>
                <a:cs typeface="+mn-cs"/>
                <a:sym typeface="Helvetica"/>
              </a:defRPr>
            </a:lvl1pPr>
          </a:lstStyle>
          <a:p>
            <a:r>
              <a:rPr b="1" dirty="0">
                <a:latin typeface="Arial" panose="020B0604020202020204" pitchFamily="34" charset="0"/>
                <a:cs typeface="Arial" panose="020B0604020202020204" pitchFamily="34" charset="0"/>
              </a:rPr>
              <a:t>California Association of Long Term Care Medicine</a:t>
            </a:r>
          </a:p>
        </p:txBody>
      </p:sp>
      <p:sp>
        <p:nvSpPr>
          <p:cNvPr id="337" name="Content Placeholder 2"/>
          <p:cNvSpPr txBox="1">
            <a:spLocks noGrp="1"/>
          </p:cNvSpPr>
          <p:nvPr>
            <p:ph type="body" idx="1"/>
          </p:nvPr>
        </p:nvSpPr>
        <p:spPr>
          <a:xfrm>
            <a:off x="1484310" y="2428875"/>
            <a:ext cx="10018713" cy="4214812"/>
          </a:xfrm>
          <a:prstGeom prst="rect">
            <a:avLst/>
          </a:prstGeom>
        </p:spPr>
        <p:txBody>
          <a:bodyPr>
            <a:normAutofit/>
          </a:bodyPr>
          <a:lstStyle/>
          <a:p>
            <a:pPr marL="0" indent="0" algn="ctr" defTabSz="859536">
              <a:spcBef>
                <a:spcPts val="900"/>
              </a:spcBef>
              <a:buSzTx/>
              <a:buNone/>
              <a:defRPr sz="3384">
                <a:latin typeface="Helvetica Neue"/>
                <a:ea typeface="Helvetica Neue"/>
                <a:cs typeface="Helvetica Neue"/>
                <a:sym typeface="Helvetica Neue"/>
              </a:defRPr>
            </a:pPr>
            <a:r>
              <a:rPr dirty="0">
                <a:latin typeface="Arial" panose="020B0604020202020204" pitchFamily="34" charset="0"/>
                <a:cs typeface="Arial" panose="020B0604020202020204" pitchFamily="34" charset="0"/>
              </a:rPr>
              <a:t>@CALTCM</a:t>
            </a:r>
          </a:p>
          <a:p>
            <a:pPr marL="0" indent="0" algn="ctr" defTabSz="859536">
              <a:spcBef>
                <a:spcPts val="900"/>
              </a:spcBef>
              <a:buSzTx/>
              <a:buNone/>
              <a:defRPr sz="3384">
                <a:latin typeface="Helvetica Neue"/>
                <a:ea typeface="Helvetica Neue"/>
                <a:cs typeface="Helvetica Neue"/>
                <a:sym typeface="Helvetica Neue"/>
              </a:defRPr>
            </a:pPr>
            <a:r>
              <a:rPr dirty="0">
                <a:latin typeface="Arial" panose="020B0604020202020204" pitchFamily="34" charset="0"/>
                <a:cs typeface="Arial" panose="020B0604020202020204" pitchFamily="34" charset="0"/>
              </a:rPr>
              <a:t>#CALTCM</a:t>
            </a:r>
          </a:p>
          <a:p>
            <a:pPr marL="0" indent="0" algn="ctr" defTabSz="859536">
              <a:spcBef>
                <a:spcPts val="900"/>
              </a:spcBef>
              <a:buSzTx/>
              <a:buNone/>
              <a:defRPr sz="3384">
                <a:latin typeface="Helvetica Neue"/>
                <a:ea typeface="Helvetica Neue"/>
                <a:cs typeface="Helvetica Neue"/>
                <a:sym typeface="Helvetica Neue"/>
              </a:defRPr>
            </a:pPr>
            <a:r>
              <a:rPr dirty="0">
                <a:latin typeface="Arial" panose="020B0604020202020204" pitchFamily="34" charset="0"/>
                <a:cs typeface="Arial" panose="020B0604020202020204" pitchFamily="34" charset="0"/>
              </a:rPr>
              <a:t>@</a:t>
            </a:r>
            <a:r>
              <a:rPr dirty="0" err="1">
                <a:latin typeface="Arial" panose="020B0604020202020204" pitchFamily="34" charset="0"/>
                <a:cs typeface="Arial" panose="020B0604020202020204" pitchFamily="34" charset="0"/>
              </a:rPr>
              <a:t>Wassdoc</a:t>
            </a:r>
            <a:endParaRPr dirty="0">
              <a:latin typeface="Arial" panose="020B0604020202020204" pitchFamily="34" charset="0"/>
              <a:cs typeface="Arial" panose="020B0604020202020204" pitchFamily="34" charset="0"/>
            </a:endParaRPr>
          </a:p>
          <a:p>
            <a:pPr marL="0" indent="0" algn="ctr" defTabSz="859536">
              <a:spcBef>
                <a:spcPts val="900"/>
              </a:spcBef>
              <a:buSzTx/>
              <a:buNone/>
              <a:defRPr sz="2632">
                <a:latin typeface="Helvetica Neue"/>
                <a:ea typeface="Helvetica Neue"/>
                <a:cs typeface="Helvetica Neue"/>
                <a:sym typeface="Helvetica Neue"/>
              </a:defRPr>
            </a:pPr>
            <a:endParaRPr lang="en-US" sz="2000" dirty="0">
              <a:latin typeface="Arial" panose="020B0604020202020204" pitchFamily="34" charset="0"/>
              <a:cs typeface="Arial" panose="020B0604020202020204" pitchFamily="34" charset="0"/>
            </a:endParaRPr>
          </a:p>
          <a:p>
            <a:pPr marL="0" indent="0" algn="ctr" defTabSz="859536">
              <a:spcBef>
                <a:spcPts val="0"/>
              </a:spcBef>
              <a:spcAft>
                <a:spcPts val="0"/>
              </a:spcAft>
              <a:buSzTx/>
              <a:buNone/>
              <a:defRPr sz="2632">
                <a:latin typeface="Helvetica Neue"/>
                <a:ea typeface="Helvetica Neue"/>
                <a:cs typeface="Helvetica Neue"/>
                <a:sym typeface="Helvetica Neue"/>
              </a:defRPr>
            </a:pPr>
            <a:r>
              <a:rPr dirty="0">
                <a:latin typeface="Arial" panose="020B0604020202020204" pitchFamily="34" charset="0"/>
                <a:cs typeface="Arial" panose="020B0604020202020204" pitchFamily="34" charset="0"/>
              </a:rPr>
              <a:t>Check the CALTCM Website (</a:t>
            </a:r>
            <a:r>
              <a:rPr u="sng" dirty="0">
                <a:uFill>
                  <a:solidFill>
                    <a:srgbClr val="0000FF"/>
                  </a:solidFill>
                </a:u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CALTCM.org</a:t>
            </a:r>
            <a:r>
              <a:rPr sz="3384" dirty="0">
                <a:latin typeface="Arial" panose="020B0604020202020204" pitchFamily="34" charset="0"/>
                <a:cs typeface="Arial" panose="020B0604020202020204" pitchFamily="34" charset="0"/>
              </a:rPr>
              <a:t>)</a:t>
            </a:r>
            <a:r>
              <a:rPr dirty="0">
                <a:latin typeface="Arial" panose="020B0604020202020204" pitchFamily="34" charset="0"/>
                <a:cs typeface="Arial" panose="020B0604020202020204" pitchFamily="34" charset="0"/>
              </a:rPr>
              <a:t> and</a:t>
            </a:r>
            <a:endParaRPr lang="en-US" dirty="0">
              <a:latin typeface="Arial" panose="020B0604020202020204" pitchFamily="34" charset="0"/>
              <a:cs typeface="Arial" panose="020B0604020202020204" pitchFamily="34" charset="0"/>
            </a:endParaRPr>
          </a:p>
          <a:p>
            <a:pPr marL="0" indent="0" algn="ctr" defTabSz="859536">
              <a:spcBef>
                <a:spcPts val="0"/>
              </a:spcBef>
              <a:spcAft>
                <a:spcPts val="0"/>
              </a:spcAft>
              <a:buSzTx/>
              <a:buNone/>
              <a:defRPr sz="2632">
                <a:latin typeface="Helvetica Neue"/>
                <a:ea typeface="Helvetica Neue"/>
                <a:cs typeface="Helvetica Neue"/>
                <a:sym typeface="Helvetica Neue"/>
              </a:defRPr>
            </a:pPr>
            <a:r>
              <a:rPr dirty="0">
                <a:latin typeface="Arial" panose="020B0604020202020204" pitchFamily="34" charset="0"/>
                <a:cs typeface="Arial" panose="020B0604020202020204" pitchFamily="34" charset="0"/>
              </a:rPr>
              <a:t>e-newsletter, the CALTCM Wave, for updates.</a:t>
            </a:r>
          </a:p>
        </p:txBody>
      </p:sp>
    </p:spTree>
    <p:extLst>
      <p:ext uri="{BB962C8B-B14F-4D97-AF65-F5344CB8AC3E}">
        <p14:creationId xmlns:p14="http://schemas.microsoft.com/office/powerpoint/2010/main" val="1148646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 name="Shape 510"/>
          <p:cNvSpPr>
            <a:spLocks noGrp="1"/>
          </p:cNvSpPr>
          <p:nvPr>
            <p:ph type="title"/>
          </p:nvPr>
        </p:nvSpPr>
        <p:spPr>
          <a:xfrm>
            <a:off x="1714505" y="1485161"/>
            <a:ext cx="4929186" cy="1518047"/>
          </a:xfrm>
          <a:prstGeom prst="rect">
            <a:avLst/>
          </a:prstGeom>
        </p:spPr>
        <p:txBody>
          <a:bodyPr>
            <a:normAutofit/>
          </a:bodyPr>
          <a:lstStyle>
            <a:lvl1pPr>
              <a:defRPr sz="5000" b="1" i="1">
                <a:latin typeface="+mn-lt"/>
                <a:ea typeface="+mn-ea"/>
                <a:cs typeface="+mn-cs"/>
                <a:sym typeface="Helvetica"/>
              </a:defRPr>
            </a:lvl1pPr>
          </a:lstStyle>
          <a:p>
            <a:r>
              <a:rPr sz="7200" i="0" dirty="0">
                <a:latin typeface="Arial" panose="020B0604020202020204" pitchFamily="34" charset="0"/>
                <a:cs typeface="Arial" panose="020B0604020202020204" pitchFamily="34" charset="0"/>
              </a:rPr>
              <a:t>Questions</a:t>
            </a:r>
          </a:p>
        </p:txBody>
      </p:sp>
      <p:sp>
        <p:nvSpPr>
          <p:cNvPr id="511" name="Shape 511"/>
          <p:cNvSpPr>
            <a:spLocks noGrp="1"/>
          </p:cNvSpPr>
          <p:nvPr>
            <p:ph type="body" sz="half" idx="1"/>
          </p:nvPr>
        </p:nvSpPr>
        <p:spPr>
          <a:xfrm>
            <a:off x="2523025" y="2244184"/>
            <a:ext cx="3312146" cy="3082419"/>
          </a:xfrm>
          <a:prstGeom prst="rect">
            <a:avLst/>
          </a:prstGeom>
        </p:spPr>
        <p:txBody>
          <a:bodyPr>
            <a:normAutofit/>
          </a:bodyPr>
          <a:lstStyle/>
          <a:p>
            <a:pPr marL="0" indent="0" defTabSz="373783">
              <a:spcBef>
                <a:spcPts val="2461"/>
              </a:spcBef>
              <a:buNone/>
              <a:defRPr sz="21400">
                <a:solidFill>
                  <a:srgbClr val="00549E"/>
                </a:solidFill>
                <a:effectLst>
                  <a:outerShdw blurRad="50800" dist="34671" dir="2700000" rotWithShape="0">
                    <a:srgbClr val="000000">
                      <a:alpha val="40000"/>
                    </a:srgbClr>
                  </a:outerShdw>
                </a:effectLst>
                <a:latin typeface="Estrangelo Edessa"/>
                <a:ea typeface="Estrangelo Edessa"/>
                <a:cs typeface="Estrangelo Edessa"/>
                <a:sym typeface="Estrangelo Edessa"/>
              </a:defRPr>
            </a:pPr>
            <a:r>
              <a:rPr sz="12000" dirty="0">
                <a:latin typeface="Georgia" panose="02040502050405020303" pitchFamily="18" charset="0"/>
              </a:rPr>
              <a:t>?</a:t>
            </a:r>
            <a:r>
              <a:rPr sz="12000" dirty="0">
                <a:solidFill>
                  <a:srgbClr val="61A2D8"/>
                </a:solidFill>
                <a:latin typeface="Georgia" panose="02040502050405020303" pitchFamily="18" charset="0"/>
              </a:rPr>
              <a:t>?</a:t>
            </a:r>
            <a:r>
              <a:rPr sz="12000" dirty="0">
                <a:solidFill>
                  <a:srgbClr val="F79548"/>
                </a:solidFill>
                <a:latin typeface="Georgia" panose="02040502050405020303" pitchFamily="18" charset="0"/>
              </a:rPr>
              <a:t>?</a:t>
            </a:r>
            <a:r>
              <a:rPr sz="12000" dirty="0">
                <a:solidFill>
                  <a:srgbClr val="50B848"/>
                </a:solidFill>
                <a:latin typeface="Georgia" panose="02040502050405020303" pitchFamily="18" charset="0"/>
              </a:rPr>
              <a:t>?</a:t>
            </a:r>
            <a:r>
              <a:rPr sz="12000" dirty="0">
                <a:solidFill>
                  <a:srgbClr val="FFFF00"/>
                </a:solidFill>
                <a:latin typeface="Georgia" panose="02040502050405020303" pitchFamily="18" charset="0"/>
              </a:rPr>
              <a:t> </a:t>
            </a:r>
          </a:p>
        </p:txBody>
      </p:sp>
      <p:pic>
        <p:nvPicPr>
          <p:cNvPr id="512" name="image10.png"/>
          <p:cNvPicPr>
            <a:picLocks noChangeAspect="1"/>
          </p:cNvPicPr>
          <p:nvPr/>
        </p:nvPicPr>
        <p:blipFill>
          <a:blip r:embed="rId2"/>
          <a:srcRect t="9113"/>
          <a:stretch>
            <a:fillRect/>
          </a:stretch>
        </p:blipFill>
        <p:spPr>
          <a:xfrm>
            <a:off x="7376724" y="576426"/>
            <a:ext cx="4256270" cy="5233201"/>
          </a:xfrm>
          <a:prstGeom prst="rect">
            <a:avLst/>
          </a:prstGeom>
          <a:ln w="12700">
            <a:miter lim="400000"/>
          </a:ln>
        </p:spPr>
      </p:pic>
    </p:spTree>
    <p:extLst>
      <p:ext uri="{BB962C8B-B14F-4D97-AF65-F5344CB8AC3E}">
        <p14:creationId xmlns:p14="http://schemas.microsoft.com/office/powerpoint/2010/main" val="18300717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afterEffect">
                                  <p:stCondLst>
                                    <p:cond delay="0"/>
                                  </p:stCondLst>
                                  <p:iterate>
                                    <p:tmAbs val="0"/>
                                  </p:iterate>
                                  <p:childTnLst>
                                    <p:set>
                                      <p:cBhvr>
                                        <p:cTn id="6" fill="hold"/>
                                        <p:tgtEl>
                                          <p:spTgt spid="511">
                                            <p:bg/>
                                          </p:spTgt>
                                        </p:tgtEl>
                                        <p:attrNameLst>
                                          <p:attrName>style.visibility</p:attrName>
                                        </p:attrNameLst>
                                      </p:cBhvr>
                                      <p:to>
                                        <p:strVal val="visible"/>
                                      </p:to>
                                    </p:set>
                                    <p:anim calcmode="lin" valueType="num">
                                      <p:cBhvr>
                                        <p:cTn id="7" dur="2000" fill="hold"/>
                                        <p:tgtEl>
                                          <p:spTgt spid="511">
                                            <p:bg/>
                                          </p:spTgt>
                                        </p:tgtEl>
                                        <p:attrNameLst>
                                          <p:attrName>ppt_w</p:attrName>
                                        </p:attrNameLst>
                                      </p:cBhvr>
                                      <p:tavLst>
                                        <p:tav tm="0" fmla="#ppt_w*sin(2.5*pi*$)">
                                          <p:val>
                                            <p:fltVal val="0"/>
                                          </p:val>
                                        </p:tav>
                                        <p:tav tm="100000">
                                          <p:val>
                                            <p:fltVal val="1"/>
                                          </p:val>
                                        </p:tav>
                                      </p:tavLst>
                                    </p:anim>
                                    <p:anim calcmode="lin" valueType="num">
                                      <p:cBhvr>
                                        <p:cTn id="8" dur="2000" fill="hold"/>
                                        <p:tgtEl>
                                          <p:spTgt spid="511">
                                            <p:bg/>
                                          </p:spTgt>
                                        </p:tgtEl>
                                        <p:attrNameLst>
                                          <p:attrName>ppt_h</p:attrName>
                                        </p:attrNameLst>
                                      </p:cBhvr>
                                      <p:tavLst>
                                        <p:tav tm="0">
                                          <p:val>
                                            <p:strVal val="#ppt_h"/>
                                          </p:val>
                                        </p:tav>
                                        <p:tav tm="100000">
                                          <p:val>
                                            <p:strVal val="#ppt_h"/>
                                          </p:val>
                                        </p:tav>
                                      </p:tavLst>
                                    </p:anim>
                                  </p:childTnLst>
                                </p:cTn>
                              </p:par>
                              <p:par>
                                <p:cTn id="9" presetID="19" presetClass="entr" presetSubtype="10" fill="hold" grpId="0" nodeType="withEffect">
                                  <p:stCondLst>
                                    <p:cond delay="0"/>
                                  </p:stCondLst>
                                  <p:iterate>
                                    <p:tmAbs val="0"/>
                                  </p:iterate>
                                  <p:childTnLst>
                                    <p:set>
                                      <p:cBhvr>
                                        <p:cTn id="10" fill="hold"/>
                                        <p:tgtEl>
                                          <p:spTgt spid="511">
                                            <p:txEl>
                                              <p:pRg st="0" end="0"/>
                                            </p:txEl>
                                          </p:spTgt>
                                        </p:tgtEl>
                                        <p:attrNameLst>
                                          <p:attrName>style.visibility</p:attrName>
                                        </p:attrNameLst>
                                      </p:cBhvr>
                                      <p:to>
                                        <p:strVal val="visible"/>
                                      </p:to>
                                    </p:set>
                                    <p:animEffect transition="in" filter="fade">
                                      <p:cBhvr>
                                        <p:cTn id="11" dur="2000" fill="hold"/>
                                        <p:tgtEl>
                                          <p:spTgt spid="511">
                                            <p:txEl>
                                              <p:pRg st="0" end="0"/>
                                            </p:txEl>
                                          </p:spTgt>
                                        </p:tgtEl>
                                      </p:cBhvr>
                                    </p:animEffect>
                                    <p:anim calcmode="lin" valueType="num">
                                      <p:cBhvr>
                                        <p:cTn id="12" dur="2000" fill="hold"/>
                                        <p:tgtEl>
                                          <p:spTgt spid="511">
                                            <p:txEl>
                                              <p:pRg st="0" end="0"/>
                                            </p:txEl>
                                          </p:spTgt>
                                        </p:tgtEl>
                                        <p:attrNameLst>
                                          <p:attrName>ppt_w</p:attrName>
                                        </p:attrNameLst>
                                      </p:cBhvr>
                                      <p:tavLst>
                                        <p:tav tm="0" fmla="#ppt_w*sin(2.5*pi*$)">
                                          <p:val>
                                            <p:fltVal val="0"/>
                                          </p:val>
                                        </p:tav>
                                        <p:tav tm="100000">
                                          <p:val>
                                            <p:fltVal val="1"/>
                                          </p:val>
                                        </p:tav>
                                      </p:tavLst>
                                    </p:anim>
                                    <p:anim calcmode="lin" valueType="num">
                                      <p:cBhvr>
                                        <p:cTn id="13" dur="2000" fill="hold"/>
                                        <p:tgtEl>
                                          <p:spTgt spid="511">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1" grpId="0" build="p" animBg="1"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86F0C483-29BA-7746-8CCD-70E390EC17E3}"/>
              </a:ext>
            </a:extLst>
          </p:cNvPr>
          <p:cNvGraphicFramePr>
            <a:graphicFrameLocks noGrp="1"/>
          </p:cNvGraphicFramePr>
          <p:nvPr>
            <p:extLst>
              <p:ext uri="{D42A27DB-BD31-4B8C-83A1-F6EECF244321}">
                <p14:modId xmlns:p14="http://schemas.microsoft.com/office/powerpoint/2010/main" val="1409508433"/>
              </p:ext>
            </p:extLst>
          </p:nvPr>
        </p:nvGraphicFramePr>
        <p:xfrm>
          <a:off x="1600311" y="4184518"/>
          <a:ext cx="10018713" cy="1554480"/>
        </p:xfrm>
        <a:graphic>
          <a:graphicData uri="http://schemas.openxmlformats.org/drawingml/2006/table">
            <a:tbl>
              <a:tblPr/>
              <a:tblGrid>
                <a:gridCol w="3339571">
                  <a:extLst>
                    <a:ext uri="{9D8B030D-6E8A-4147-A177-3AD203B41FA5}">
                      <a16:colId xmlns:a16="http://schemas.microsoft.com/office/drawing/2014/main" val="4171765289"/>
                    </a:ext>
                  </a:extLst>
                </a:gridCol>
                <a:gridCol w="3339571">
                  <a:extLst>
                    <a:ext uri="{9D8B030D-6E8A-4147-A177-3AD203B41FA5}">
                      <a16:colId xmlns:a16="http://schemas.microsoft.com/office/drawing/2014/main" val="1785530959"/>
                    </a:ext>
                  </a:extLst>
                </a:gridCol>
                <a:gridCol w="3339571">
                  <a:extLst>
                    <a:ext uri="{9D8B030D-6E8A-4147-A177-3AD203B41FA5}">
                      <a16:colId xmlns:a16="http://schemas.microsoft.com/office/drawing/2014/main" val="3609435991"/>
                    </a:ext>
                  </a:extLst>
                </a:gridCol>
              </a:tblGrid>
              <a:tr h="135375">
                <a:tc>
                  <a:txBody>
                    <a:bodyPr/>
                    <a:lstStyle/>
                    <a:p>
                      <a:r>
                        <a:rPr lang="en-US" sz="1400" b="1" dirty="0">
                          <a:solidFill>
                            <a:srgbClr val="FFFFFF"/>
                          </a:solidFill>
                          <a:effectLst/>
                          <a:latin typeface="Arial" panose="020B0604020202020204" pitchFamily="34" charset="0"/>
                          <a:cs typeface="Arial" panose="020B0604020202020204" pitchFamily="34" charset="0"/>
                        </a:rPr>
                        <a:t>Response </a:t>
                      </a:r>
                      <a:endParaRPr lang="en-US" sz="1400" dirty="0">
                        <a:effectLst/>
                        <a:latin typeface="Arial" panose="020B0604020202020204" pitchFamily="34" charset="0"/>
                        <a:cs typeface="Arial" panose="020B0604020202020204" pitchFamily="34" charset="0"/>
                      </a:endParaRPr>
                    </a:p>
                  </a:txBody>
                  <a:tcPr anchor="ctr">
                    <a:lnL w="7620" cap="flat" cmpd="sng" algn="ctr">
                      <a:solidFill>
                        <a:srgbClr val="FFFFFF"/>
                      </a:solidFill>
                      <a:prstDash val="solid"/>
                      <a:round/>
                      <a:headEnd type="none" w="med" len="med"/>
                      <a:tailEnd type="none" w="med" len="med"/>
                    </a:lnL>
                    <a:lnR w="7671" cap="flat" cmpd="sng" algn="ctr">
                      <a:solidFill>
                        <a:srgbClr val="FFFFFF"/>
                      </a:solidFill>
                      <a:prstDash val="solid"/>
                      <a:round/>
                      <a:headEnd type="none" w="med" len="med"/>
                      <a:tailEnd type="none" w="med" len="med"/>
                    </a:lnR>
                    <a:lnT w="7620" cap="flat" cmpd="sng" algn="ctr">
                      <a:solidFill>
                        <a:srgbClr val="919191"/>
                      </a:solidFill>
                      <a:prstDash val="solid"/>
                      <a:round/>
                      <a:headEnd type="none" w="med" len="med"/>
                      <a:tailEnd type="none" w="med" len="med"/>
                    </a:lnT>
                    <a:lnB w="7620" cap="flat" cmpd="sng" algn="ctr">
                      <a:solidFill>
                        <a:srgbClr val="919191"/>
                      </a:solidFill>
                      <a:prstDash val="solid"/>
                      <a:round/>
                      <a:headEnd type="none" w="med" len="med"/>
                      <a:tailEnd type="none" w="med" len="med"/>
                    </a:lnB>
                    <a:solidFill>
                      <a:srgbClr val="000000"/>
                    </a:solidFill>
                  </a:tcPr>
                </a:tc>
                <a:tc gridSpan="2">
                  <a:txBody>
                    <a:bodyPr/>
                    <a:lstStyle/>
                    <a:p>
                      <a:r>
                        <a:rPr lang="en-US" sz="1400" b="1" dirty="0">
                          <a:solidFill>
                            <a:srgbClr val="FFFFFF"/>
                          </a:solidFill>
                          <a:effectLst/>
                          <a:latin typeface="Arial" panose="020B0604020202020204" pitchFamily="34" charset="0"/>
                          <a:cs typeface="Arial" panose="020B0604020202020204" pitchFamily="34" charset="0"/>
                        </a:rPr>
                        <a:t>Number Percentage </a:t>
                      </a:r>
                      <a:endParaRPr lang="en-US" sz="1400" dirty="0">
                        <a:effectLst/>
                        <a:latin typeface="Arial" panose="020B0604020202020204" pitchFamily="34" charset="0"/>
                        <a:cs typeface="Arial" panose="020B0604020202020204" pitchFamily="34" charset="0"/>
                      </a:endParaRPr>
                    </a:p>
                  </a:txBody>
                  <a:tcPr anchor="ctr">
                    <a:lnL w="7671" cap="flat" cmpd="sng" algn="ctr">
                      <a:solidFill>
                        <a:srgbClr val="FFFFFF"/>
                      </a:solidFill>
                      <a:prstDash val="solid"/>
                      <a:round/>
                      <a:headEnd type="none" w="med" len="med"/>
                      <a:tailEnd type="none" w="med" len="med"/>
                    </a:lnL>
                    <a:lnR w="5067" cap="flat" cmpd="sng" algn="ctr">
                      <a:solidFill>
                        <a:srgbClr val="FFFFFF"/>
                      </a:solidFill>
                      <a:prstDash val="solid"/>
                      <a:round/>
                      <a:headEnd type="none" w="med" len="med"/>
                      <a:tailEnd type="none" w="med" len="med"/>
                    </a:lnR>
                    <a:lnT w="7620" cap="flat" cmpd="sng" algn="ctr">
                      <a:solidFill>
                        <a:srgbClr val="9E9E9E"/>
                      </a:solidFill>
                      <a:prstDash val="solid"/>
                      <a:round/>
                      <a:headEnd type="none" w="med" len="med"/>
                      <a:tailEnd type="none" w="med" len="med"/>
                    </a:lnT>
                    <a:lnB w="7620" cap="flat" cmpd="sng" algn="ctr">
                      <a:solidFill>
                        <a:srgbClr val="D1D1D1"/>
                      </a:solidFill>
                      <a:prstDash val="solid"/>
                      <a:round/>
                      <a:headEnd type="none" w="med" len="med"/>
                      <a:tailEnd type="none" w="med" len="med"/>
                    </a:lnB>
                    <a:solidFill>
                      <a:srgbClr val="000000"/>
                    </a:solidFill>
                  </a:tcPr>
                </a:tc>
                <a:tc hMerge="1">
                  <a:txBody>
                    <a:bodyPr/>
                    <a:lstStyle/>
                    <a:p>
                      <a:endParaRPr lang="en-US"/>
                    </a:p>
                  </a:txBody>
                  <a:tcPr/>
                </a:tc>
                <a:extLst>
                  <a:ext uri="{0D108BD9-81ED-4DB2-BD59-A6C34878D82A}">
                    <a16:rowId xmlns:a16="http://schemas.microsoft.com/office/drawing/2014/main" val="695526819"/>
                  </a:ext>
                </a:extLst>
              </a:tr>
              <a:tr h="274320">
                <a:tc>
                  <a:txBody>
                    <a:bodyPr/>
                    <a:lstStyle/>
                    <a:p>
                      <a:r>
                        <a:rPr lang="en-US" sz="1400" b="1">
                          <a:solidFill>
                            <a:srgbClr val="FFFFFF"/>
                          </a:solidFill>
                          <a:effectLst/>
                          <a:latin typeface="Arial" panose="020B0604020202020204" pitchFamily="34" charset="0"/>
                          <a:cs typeface="Arial" panose="020B0604020202020204" pitchFamily="34" charset="0"/>
                        </a:rPr>
                        <a:t>No </a:t>
                      </a:r>
                      <a:endParaRPr lang="en-US" sz="1400">
                        <a:effectLst/>
                        <a:latin typeface="Arial" panose="020B0604020202020204" pitchFamily="34" charset="0"/>
                        <a:cs typeface="Arial" panose="020B0604020202020204" pitchFamily="34" charset="0"/>
                      </a:endParaRPr>
                    </a:p>
                  </a:txBody>
                  <a:tcPr anchor="ctr">
                    <a:lnL w="7620" cap="flat" cmpd="sng" algn="ctr">
                      <a:solidFill>
                        <a:srgbClr val="FFFFFF"/>
                      </a:solidFill>
                      <a:prstDash val="solid"/>
                      <a:round/>
                      <a:headEnd type="none" w="med" len="med"/>
                      <a:tailEnd type="none" w="med" len="med"/>
                    </a:lnL>
                    <a:lnR w="7671" cap="flat" cmpd="sng" algn="ctr">
                      <a:solidFill>
                        <a:srgbClr val="FFFFFF"/>
                      </a:solidFill>
                      <a:prstDash val="solid"/>
                      <a:round/>
                      <a:headEnd type="none" w="med" len="med"/>
                      <a:tailEnd type="none" w="med" len="med"/>
                    </a:lnR>
                    <a:lnT w="7620" cap="flat" cmpd="sng" algn="ctr">
                      <a:solidFill>
                        <a:srgbClr val="919191"/>
                      </a:solidFill>
                      <a:prstDash val="solid"/>
                      <a:round/>
                      <a:headEnd type="none" w="med" len="med"/>
                      <a:tailEnd type="none" w="med" len="med"/>
                    </a:lnT>
                    <a:lnB w="7620" cap="flat" cmpd="sng" algn="ctr">
                      <a:solidFill>
                        <a:srgbClr val="919191"/>
                      </a:solidFill>
                      <a:prstDash val="solid"/>
                      <a:round/>
                      <a:headEnd type="none" w="med" len="med"/>
                      <a:tailEnd type="none" w="med" len="med"/>
                    </a:lnB>
                    <a:solidFill>
                      <a:srgbClr val="000000"/>
                    </a:solidFill>
                  </a:tcPr>
                </a:tc>
                <a:tc>
                  <a:txBody>
                    <a:bodyPr/>
                    <a:lstStyle/>
                    <a:p>
                      <a:r>
                        <a:rPr lang="en-US" sz="1400" b="1" dirty="0">
                          <a:effectLst/>
                          <a:latin typeface="Arial" panose="020B0604020202020204" pitchFamily="34" charset="0"/>
                          <a:cs typeface="Arial" panose="020B0604020202020204" pitchFamily="34" charset="0"/>
                        </a:rPr>
                        <a:t>2,233 </a:t>
                      </a:r>
                      <a:endParaRPr lang="en-US" sz="1400" dirty="0">
                        <a:effectLst/>
                        <a:latin typeface="Arial" panose="020B0604020202020204" pitchFamily="34" charset="0"/>
                        <a:cs typeface="Arial" panose="020B0604020202020204" pitchFamily="34" charset="0"/>
                      </a:endParaRPr>
                    </a:p>
                  </a:txBody>
                  <a:tcPr anchor="ctr">
                    <a:lnL w="7671"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D1D1D1"/>
                      </a:solidFill>
                      <a:prstDash val="solid"/>
                      <a:round/>
                      <a:headEnd type="none" w="med" len="med"/>
                      <a:tailEnd type="none" w="med" len="med"/>
                    </a:lnT>
                    <a:lnB w="7620" cap="flat" cmpd="sng" algn="ctr">
                      <a:solidFill>
                        <a:srgbClr val="E8E8E8"/>
                      </a:solidFill>
                      <a:prstDash val="solid"/>
                      <a:round/>
                      <a:headEnd type="none" w="med" len="med"/>
                      <a:tailEnd type="none" w="med" len="med"/>
                    </a:lnB>
                    <a:solidFill>
                      <a:srgbClr val="999999"/>
                    </a:solidFill>
                  </a:tcPr>
                </a:tc>
                <a:tc>
                  <a:txBody>
                    <a:bodyPr/>
                    <a:lstStyle/>
                    <a:p>
                      <a:r>
                        <a:rPr lang="en-US" sz="1400" b="1" dirty="0">
                          <a:effectLst/>
                          <a:latin typeface="Arial" panose="020B0604020202020204" pitchFamily="34" charset="0"/>
                          <a:cs typeface="Arial" panose="020B0604020202020204" pitchFamily="34" charset="0"/>
                        </a:rPr>
                        <a:t>71.6% </a:t>
                      </a:r>
                      <a:endParaRPr lang="en-US" sz="1400" dirty="0">
                        <a:effectLst/>
                        <a:latin typeface="Arial" panose="020B0604020202020204" pitchFamily="34" charset="0"/>
                        <a:cs typeface="Arial" panose="020B0604020202020204" pitchFamily="34" charset="0"/>
                      </a:endParaRPr>
                    </a:p>
                  </a:txBody>
                  <a:tcPr anchor="ctr">
                    <a:lnL w="7620" cap="flat" cmpd="sng" algn="ctr">
                      <a:solidFill>
                        <a:srgbClr val="FFFFFF"/>
                      </a:solidFill>
                      <a:prstDash val="solid"/>
                      <a:round/>
                      <a:headEnd type="none" w="med" len="med"/>
                      <a:tailEnd type="none" w="med" len="med"/>
                    </a:lnL>
                    <a:lnR w="5067" cap="flat" cmpd="sng" algn="ctr">
                      <a:solidFill>
                        <a:srgbClr val="FFFFFF"/>
                      </a:solidFill>
                      <a:prstDash val="solid"/>
                      <a:round/>
                      <a:headEnd type="none" w="med" len="med"/>
                      <a:tailEnd type="none" w="med" len="med"/>
                    </a:lnR>
                    <a:lnT w="7620" cap="flat" cmpd="sng" algn="ctr">
                      <a:solidFill>
                        <a:srgbClr val="D1D1D1"/>
                      </a:solidFill>
                      <a:prstDash val="solid"/>
                      <a:round/>
                      <a:headEnd type="none" w="med" len="med"/>
                      <a:tailEnd type="none" w="med" len="med"/>
                    </a:lnT>
                    <a:lnB w="7620" cap="flat" cmpd="sng" algn="ctr">
                      <a:solidFill>
                        <a:srgbClr val="E8E8E8"/>
                      </a:solidFill>
                      <a:prstDash val="solid"/>
                      <a:round/>
                      <a:headEnd type="none" w="med" len="med"/>
                      <a:tailEnd type="none" w="med" len="med"/>
                    </a:lnB>
                    <a:solidFill>
                      <a:srgbClr val="999999"/>
                    </a:solidFill>
                  </a:tcPr>
                </a:tc>
                <a:extLst>
                  <a:ext uri="{0D108BD9-81ED-4DB2-BD59-A6C34878D82A}">
                    <a16:rowId xmlns:a16="http://schemas.microsoft.com/office/drawing/2014/main" val="1045479180"/>
                  </a:ext>
                </a:extLst>
              </a:tr>
              <a:tr h="274320">
                <a:tc>
                  <a:txBody>
                    <a:bodyPr/>
                    <a:lstStyle/>
                    <a:p>
                      <a:r>
                        <a:rPr lang="en-US" sz="1400" b="1" dirty="0">
                          <a:solidFill>
                            <a:srgbClr val="FFFFFF"/>
                          </a:solidFill>
                          <a:effectLst/>
                          <a:latin typeface="Arial" panose="020B0604020202020204" pitchFamily="34" charset="0"/>
                          <a:cs typeface="Arial" panose="020B0604020202020204" pitchFamily="34" charset="0"/>
                        </a:rPr>
                        <a:t>Undecided </a:t>
                      </a:r>
                      <a:endParaRPr lang="en-US" sz="1400" dirty="0">
                        <a:effectLst/>
                        <a:latin typeface="Arial" panose="020B0604020202020204" pitchFamily="34" charset="0"/>
                        <a:cs typeface="Arial" panose="020B0604020202020204" pitchFamily="34" charset="0"/>
                      </a:endParaRPr>
                    </a:p>
                  </a:txBody>
                  <a:tcPr anchor="ctr">
                    <a:lnL w="7620" cap="flat" cmpd="sng" algn="ctr">
                      <a:solidFill>
                        <a:srgbClr val="FFFFFF"/>
                      </a:solidFill>
                      <a:prstDash val="solid"/>
                      <a:round/>
                      <a:headEnd type="none" w="med" len="med"/>
                      <a:tailEnd type="none" w="med" len="med"/>
                    </a:lnL>
                    <a:lnR w="7671" cap="flat" cmpd="sng" algn="ctr">
                      <a:solidFill>
                        <a:srgbClr val="FFFFFF"/>
                      </a:solidFill>
                      <a:prstDash val="solid"/>
                      <a:round/>
                      <a:headEnd type="none" w="med" len="med"/>
                      <a:tailEnd type="none" w="med" len="med"/>
                    </a:lnR>
                    <a:lnT w="7620" cap="flat" cmpd="sng" algn="ctr">
                      <a:solidFill>
                        <a:srgbClr val="919191"/>
                      </a:solidFill>
                      <a:prstDash val="solid"/>
                      <a:round/>
                      <a:headEnd type="none" w="med" len="med"/>
                      <a:tailEnd type="none" w="med" len="med"/>
                    </a:lnT>
                    <a:lnB w="7620" cap="flat" cmpd="sng" algn="ctr">
                      <a:solidFill>
                        <a:srgbClr val="919191"/>
                      </a:solidFill>
                      <a:prstDash val="solid"/>
                      <a:round/>
                      <a:headEnd type="none" w="med" len="med"/>
                      <a:tailEnd type="none" w="med" len="med"/>
                    </a:lnB>
                    <a:solidFill>
                      <a:srgbClr val="000000"/>
                    </a:solidFill>
                  </a:tcPr>
                </a:tc>
                <a:tc>
                  <a:txBody>
                    <a:bodyPr/>
                    <a:lstStyle/>
                    <a:p>
                      <a:r>
                        <a:rPr lang="en-US" sz="1400" b="1" dirty="0">
                          <a:effectLst/>
                          <a:latin typeface="Arial" panose="020B0604020202020204" pitchFamily="34" charset="0"/>
                          <a:cs typeface="Arial" panose="020B0604020202020204" pitchFamily="34" charset="0"/>
                        </a:rPr>
                        <a:t>188 </a:t>
                      </a:r>
                      <a:endParaRPr lang="en-US" sz="1400" dirty="0">
                        <a:effectLst/>
                        <a:latin typeface="Arial" panose="020B0604020202020204" pitchFamily="34" charset="0"/>
                        <a:cs typeface="Arial" panose="020B0604020202020204" pitchFamily="34" charset="0"/>
                      </a:endParaRPr>
                    </a:p>
                  </a:txBody>
                  <a:tcPr anchor="ctr">
                    <a:lnL w="7671"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E8E8E8"/>
                      </a:solidFill>
                      <a:prstDash val="solid"/>
                      <a:round/>
                      <a:headEnd type="none" w="med" len="med"/>
                      <a:tailEnd type="none" w="med" len="med"/>
                    </a:lnT>
                    <a:lnB w="7620" cap="flat" cmpd="sng" algn="ctr">
                      <a:solidFill>
                        <a:srgbClr val="D1D1D1"/>
                      </a:solidFill>
                      <a:prstDash val="solid"/>
                      <a:round/>
                      <a:headEnd type="none" w="med" len="med"/>
                      <a:tailEnd type="none" w="med" len="med"/>
                    </a:lnB>
                    <a:solidFill>
                      <a:srgbClr val="CCCCCC"/>
                    </a:solidFill>
                  </a:tcPr>
                </a:tc>
                <a:tc>
                  <a:txBody>
                    <a:bodyPr/>
                    <a:lstStyle/>
                    <a:p>
                      <a:r>
                        <a:rPr lang="en-US" sz="1400" b="1" dirty="0">
                          <a:effectLst/>
                          <a:latin typeface="Arial" panose="020B0604020202020204" pitchFamily="34" charset="0"/>
                          <a:cs typeface="Arial" panose="020B0604020202020204" pitchFamily="34" charset="0"/>
                        </a:rPr>
                        <a:t>6.0% </a:t>
                      </a:r>
                      <a:endParaRPr lang="en-US" sz="1400" dirty="0">
                        <a:effectLst/>
                        <a:latin typeface="Arial" panose="020B0604020202020204" pitchFamily="34" charset="0"/>
                        <a:cs typeface="Arial" panose="020B0604020202020204" pitchFamily="34" charset="0"/>
                      </a:endParaRPr>
                    </a:p>
                  </a:txBody>
                  <a:tcPr anchor="ctr">
                    <a:lnL w="7620" cap="flat" cmpd="sng" algn="ctr">
                      <a:solidFill>
                        <a:srgbClr val="FFFFFF"/>
                      </a:solidFill>
                      <a:prstDash val="solid"/>
                      <a:round/>
                      <a:headEnd type="none" w="med" len="med"/>
                      <a:tailEnd type="none" w="med" len="med"/>
                    </a:lnL>
                    <a:lnR w="5067" cap="flat" cmpd="sng" algn="ctr">
                      <a:solidFill>
                        <a:srgbClr val="FFFFFF"/>
                      </a:solidFill>
                      <a:prstDash val="solid"/>
                      <a:round/>
                      <a:headEnd type="none" w="med" len="med"/>
                      <a:tailEnd type="none" w="med" len="med"/>
                    </a:lnR>
                    <a:lnT w="7620" cap="flat" cmpd="sng" algn="ctr">
                      <a:solidFill>
                        <a:srgbClr val="E8E8E8"/>
                      </a:solidFill>
                      <a:prstDash val="solid"/>
                      <a:round/>
                      <a:headEnd type="none" w="med" len="med"/>
                      <a:tailEnd type="none" w="med" len="med"/>
                    </a:lnT>
                    <a:lnB w="7620" cap="flat" cmpd="sng" algn="ctr">
                      <a:solidFill>
                        <a:srgbClr val="D1D1D1"/>
                      </a:solidFill>
                      <a:prstDash val="solid"/>
                      <a:round/>
                      <a:headEnd type="none" w="med" len="med"/>
                      <a:tailEnd type="none" w="med" len="med"/>
                    </a:lnB>
                    <a:solidFill>
                      <a:srgbClr val="CCCCCC"/>
                    </a:solidFill>
                  </a:tcPr>
                </a:tc>
                <a:extLst>
                  <a:ext uri="{0D108BD9-81ED-4DB2-BD59-A6C34878D82A}">
                    <a16:rowId xmlns:a16="http://schemas.microsoft.com/office/drawing/2014/main" val="4179192625"/>
                  </a:ext>
                </a:extLst>
              </a:tr>
              <a:tr h="274320">
                <a:tc>
                  <a:txBody>
                    <a:bodyPr/>
                    <a:lstStyle/>
                    <a:p>
                      <a:r>
                        <a:rPr lang="en-US" sz="1400" b="1" dirty="0">
                          <a:solidFill>
                            <a:srgbClr val="FFFFFF"/>
                          </a:solidFill>
                          <a:effectLst/>
                          <a:latin typeface="Arial" panose="020B0604020202020204" pitchFamily="34" charset="0"/>
                          <a:cs typeface="Arial" panose="020B0604020202020204" pitchFamily="34" charset="0"/>
                        </a:rPr>
                        <a:t>Yes </a:t>
                      </a:r>
                      <a:endParaRPr lang="en-US" sz="1400" dirty="0">
                        <a:effectLst/>
                        <a:latin typeface="Arial" panose="020B0604020202020204" pitchFamily="34" charset="0"/>
                        <a:cs typeface="Arial" panose="020B0604020202020204" pitchFamily="34" charset="0"/>
                      </a:endParaRPr>
                    </a:p>
                  </a:txBody>
                  <a:tcPr anchor="ctr">
                    <a:lnL w="7620" cap="flat" cmpd="sng" algn="ctr">
                      <a:solidFill>
                        <a:srgbClr val="FFFFFF"/>
                      </a:solidFill>
                      <a:prstDash val="solid"/>
                      <a:round/>
                      <a:headEnd type="none" w="med" len="med"/>
                      <a:tailEnd type="none" w="med" len="med"/>
                    </a:lnL>
                    <a:lnR w="7671" cap="flat" cmpd="sng" algn="ctr">
                      <a:solidFill>
                        <a:srgbClr val="FFFFFF"/>
                      </a:solidFill>
                      <a:prstDash val="solid"/>
                      <a:round/>
                      <a:headEnd type="none" w="med" len="med"/>
                      <a:tailEnd type="none" w="med" len="med"/>
                    </a:lnR>
                    <a:lnT w="7620" cap="flat" cmpd="sng" algn="ctr">
                      <a:solidFill>
                        <a:srgbClr val="919191"/>
                      </a:solidFill>
                      <a:prstDash val="solid"/>
                      <a:round/>
                      <a:headEnd type="none" w="med" len="med"/>
                      <a:tailEnd type="none" w="med" len="med"/>
                    </a:lnT>
                    <a:lnB w="7620" cap="flat" cmpd="sng" algn="ctr">
                      <a:solidFill>
                        <a:srgbClr val="919191"/>
                      </a:solidFill>
                      <a:prstDash val="solid"/>
                      <a:round/>
                      <a:headEnd type="none" w="med" len="med"/>
                      <a:tailEnd type="none" w="med" len="med"/>
                    </a:lnB>
                    <a:solidFill>
                      <a:srgbClr val="000000"/>
                    </a:solidFill>
                  </a:tcPr>
                </a:tc>
                <a:tc>
                  <a:txBody>
                    <a:bodyPr/>
                    <a:lstStyle/>
                    <a:p>
                      <a:r>
                        <a:rPr lang="en-US" sz="1400" b="1" dirty="0">
                          <a:effectLst/>
                          <a:latin typeface="Arial" panose="020B0604020202020204" pitchFamily="34" charset="0"/>
                          <a:cs typeface="Arial" panose="020B0604020202020204" pitchFamily="34" charset="0"/>
                        </a:rPr>
                        <a:t>698 </a:t>
                      </a:r>
                      <a:endParaRPr lang="en-US" sz="1400" dirty="0">
                        <a:effectLst/>
                        <a:latin typeface="Arial" panose="020B0604020202020204" pitchFamily="34" charset="0"/>
                        <a:cs typeface="Arial" panose="020B0604020202020204" pitchFamily="34" charset="0"/>
                      </a:endParaRPr>
                    </a:p>
                  </a:txBody>
                  <a:tcPr anchor="ctr">
                    <a:lnL w="7671"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D1D1D1"/>
                      </a:solidFill>
                      <a:prstDash val="solid"/>
                      <a:round/>
                      <a:headEnd type="none" w="med" len="med"/>
                      <a:tailEnd type="none" w="med" len="med"/>
                    </a:lnT>
                    <a:lnB w="7620" cap="flat" cmpd="sng" algn="ctr">
                      <a:solidFill>
                        <a:srgbClr val="E8E8E8"/>
                      </a:solidFill>
                      <a:prstDash val="solid"/>
                      <a:round/>
                      <a:headEnd type="none" w="med" len="med"/>
                      <a:tailEnd type="none" w="med" len="med"/>
                    </a:lnB>
                    <a:solidFill>
                      <a:srgbClr val="999999"/>
                    </a:solidFill>
                  </a:tcPr>
                </a:tc>
                <a:tc>
                  <a:txBody>
                    <a:bodyPr/>
                    <a:lstStyle/>
                    <a:p>
                      <a:r>
                        <a:rPr lang="en-US" sz="1400" b="1" dirty="0">
                          <a:effectLst/>
                          <a:latin typeface="Arial" panose="020B0604020202020204" pitchFamily="34" charset="0"/>
                          <a:cs typeface="Arial" panose="020B0604020202020204" pitchFamily="34" charset="0"/>
                        </a:rPr>
                        <a:t>22.4% </a:t>
                      </a:r>
                      <a:endParaRPr lang="en-US" sz="1400" dirty="0">
                        <a:effectLst/>
                        <a:latin typeface="Arial" panose="020B0604020202020204" pitchFamily="34" charset="0"/>
                        <a:cs typeface="Arial" panose="020B0604020202020204" pitchFamily="34" charset="0"/>
                      </a:endParaRPr>
                    </a:p>
                  </a:txBody>
                  <a:tcPr anchor="ctr">
                    <a:lnL w="7620" cap="flat" cmpd="sng" algn="ctr">
                      <a:solidFill>
                        <a:srgbClr val="FFFFFF"/>
                      </a:solidFill>
                      <a:prstDash val="solid"/>
                      <a:round/>
                      <a:headEnd type="none" w="med" len="med"/>
                      <a:tailEnd type="none" w="med" len="med"/>
                    </a:lnL>
                    <a:lnR w="5067" cap="flat" cmpd="sng" algn="ctr">
                      <a:solidFill>
                        <a:srgbClr val="FFFFFF"/>
                      </a:solidFill>
                      <a:prstDash val="solid"/>
                      <a:round/>
                      <a:headEnd type="none" w="med" len="med"/>
                      <a:tailEnd type="none" w="med" len="med"/>
                    </a:lnR>
                    <a:lnT w="7620" cap="flat" cmpd="sng" algn="ctr">
                      <a:solidFill>
                        <a:srgbClr val="D1D1D1"/>
                      </a:solidFill>
                      <a:prstDash val="solid"/>
                      <a:round/>
                      <a:headEnd type="none" w="med" len="med"/>
                      <a:tailEnd type="none" w="med" len="med"/>
                    </a:lnT>
                    <a:lnB w="7620" cap="flat" cmpd="sng" algn="ctr">
                      <a:solidFill>
                        <a:srgbClr val="E8E8E8"/>
                      </a:solidFill>
                      <a:prstDash val="solid"/>
                      <a:round/>
                      <a:headEnd type="none" w="med" len="med"/>
                      <a:tailEnd type="none" w="med" len="med"/>
                    </a:lnB>
                    <a:solidFill>
                      <a:srgbClr val="999999"/>
                    </a:solidFill>
                  </a:tcPr>
                </a:tc>
                <a:extLst>
                  <a:ext uri="{0D108BD9-81ED-4DB2-BD59-A6C34878D82A}">
                    <a16:rowId xmlns:a16="http://schemas.microsoft.com/office/drawing/2014/main" val="517555709"/>
                  </a:ext>
                </a:extLst>
              </a:tr>
              <a:tr h="335280">
                <a:tc>
                  <a:txBody>
                    <a:bodyPr/>
                    <a:lstStyle/>
                    <a:p>
                      <a:r>
                        <a:rPr lang="en-US" sz="1400" b="1" dirty="0">
                          <a:solidFill>
                            <a:srgbClr val="FFFFFF"/>
                          </a:solidFill>
                          <a:effectLst/>
                          <a:latin typeface="Arial" panose="020B0604020202020204" pitchFamily="34" charset="0"/>
                          <a:cs typeface="Arial" panose="020B0604020202020204" pitchFamily="34" charset="0"/>
                        </a:rPr>
                        <a:t>TOTAL </a:t>
                      </a:r>
                      <a:endParaRPr lang="en-US" sz="1400" dirty="0">
                        <a:effectLst/>
                        <a:latin typeface="Arial" panose="020B0604020202020204" pitchFamily="34" charset="0"/>
                        <a:cs typeface="Arial" panose="020B0604020202020204" pitchFamily="34" charset="0"/>
                      </a:endParaRPr>
                    </a:p>
                  </a:txBody>
                  <a:tcPr anchor="ctr">
                    <a:lnL w="7620" cap="flat" cmpd="sng" algn="ctr">
                      <a:solidFill>
                        <a:srgbClr val="FFFFFF"/>
                      </a:solidFill>
                      <a:prstDash val="solid"/>
                      <a:round/>
                      <a:headEnd type="none" w="med" len="med"/>
                      <a:tailEnd type="none" w="med" len="med"/>
                    </a:lnL>
                    <a:lnR w="7671" cap="flat" cmpd="sng" algn="ctr">
                      <a:solidFill>
                        <a:srgbClr val="FFFFFF"/>
                      </a:solidFill>
                      <a:prstDash val="solid"/>
                      <a:round/>
                      <a:headEnd type="none" w="med" len="med"/>
                      <a:tailEnd type="none" w="med" len="med"/>
                    </a:lnR>
                    <a:lnT w="7620" cap="flat" cmpd="sng" algn="ctr">
                      <a:solidFill>
                        <a:srgbClr val="919191"/>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000000"/>
                    </a:solidFill>
                  </a:tcPr>
                </a:tc>
                <a:tc>
                  <a:txBody>
                    <a:bodyPr/>
                    <a:lstStyle/>
                    <a:p>
                      <a:r>
                        <a:rPr lang="en-US" sz="1400" b="1" dirty="0">
                          <a:effectLst/>
                          <a:latin typeface="Arial" panose="020B0604020202020204" pitchFamily="34" charset="0"/>
                          <a:cs typeface="Arial" panose="020B0604020202020204" pitchFamily="34" charset="0"/>
                        </a:rPr>
                        <a:t>3,119 </a:t>
                      </a:r>
                      <a:endParaRPr lang="en-US" sz="1400" dirty="0">
                        <a:effectLst/>
                        <a:latin typeface="Arial" panose="020B0604020202020204" pitchFamily="34" charset="0"/>
                        <a:cs typeface="Arial" panose="020B0604020202020204" pitchFamily="34" charset="0"/>
                      </a:endParaRPr>
                    </a:p>
                  </a:txBody>
                  <a:tcPr anchor="ctr">
                    <a:lnL w="7671" cap="flat" cmpd="sng" algn="ctr">
                      <a:solidFill>
                        <a:srgbClr val="FFFFFF"/>
                      </a:solidFill>
                      <a:prstDash val="solid"/>
                      <a:round/>
                      <a:headEnd type="none" w="med" len="med"/>
                      <a:tailEnd type="none" w="med" len="med"/>
                    </a:lnL>
                    <a:lnR w="7620" cap="flat" cmpd="sng" algn="ctr">
                      <a:solidFill>
                        <a:srgbClr val="FFFFFF"/>
                      </a:solidFill>
                      <a:prstDash val="solid"/>
                      <a:round/>
                      <a:headEnd type="none" w="med" len="med"/>
                      <a:tailEnd type="none" w="med" len="med"/>
                    </a:lnR>
                    <a:lnT w="7620" cap="flat" cmpd="sng" algn="ctr">
                      <a:solidFill>
                        <a:srgbClr val="E8E8E8"/>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CCCCCC"/>
                    </a:solidFill>
                  </a:tcPr>
                </a:tc>
                <a:tc>
                  <a:txBody>
                    <a:bodyPr/>
                    <a:lstStyle/>
                    <a:p>
                      <a:r>
                        <a:rPr lang="en-US" sz="1400" b="1" dirty="0">
                          <a:effectLst/>
                          <a:latin typeface="Arial" panose="020B0604020202020204" pitchFamily="34" charset="0"/>
                          <a:cs typeface="Arial" panose="020B0604020202020204" pitchFamily="34" charset="0"/>
                        </a:rPr>
                        <a:t>100% </a:t>
                      </a:r>
                      <a:endParaRPr lang="en-US" sz="1400" dirty="0">
                        <a:effectLst/>
                        <a:latin typeface="Arial" panose="020B0604020202020204" pitchFamily="34" charset="0"/>
                        <a:cs typeface="Arial" panose="020B0604020202020204" pitchFamily="34" charset="0"/>
                      </a:endParaRPr>
                    </a:p>
                  </a:txBody>
                  <a:tcPr anchor="ctr">
                    <a:lnL w="7620" cap="flat" cmpd="sng" algn="ctr">
                      <a:solidFill>
                        <a:srgbClr val="FFFFFF"/>
                      </a:solidFill>
                      <a:prstDash val="solid"/>
                      <a:round/>
                      <a:headEnd type="none" w="med" len="med"/>
                      <a:tailEnd type="none" w="med" len="med"/>
                    </a:lnL>
                    <a:lnR w="5067" cap="flat" cmpd="sng" algn="ctr">
                      <a:solidFill>
                        <a:srgbClr val="FFFFFF"/>
                      </a:solidFill>
                      <a:prstDash val="solid"/>
                      <a:round/>
                      <a:headEnd type="none" w="med" len="med"/>
                      <a:tailEnd type="none" w="med" len="med"/>
                    </a:lnR>
                    <a:lnT w="7620" cap="flat" cmpd="sng" algn="ctr">
                      <a:solidFill>
                        <a:srgbClr val="E8E8E8"/>
                      </a:solidFill>
                      <a:prstDash val="solid"/>
                      <a:round/>
                      <a:headEnd type="none" w="med" len="med"/>
                      <a:tailEnd type="none" w="med" len="med"/>
                    </a:lnT>
                    <a:lnB w="7620" cap="flat" cmpd="sng" algn="ctr">
                      <a:solidFill>
                        <a:srgbClr val="FFFFFF"/>
                      </a:solidFill>
                      <a:prstDash val="solid"/>
                      <a:round/>
                      <a:headEnd type="none" w="med" len="med"/>
                      <a:tailEnd type="none" w="med" len="med"/>
                    </a:lnB>
                    <a:solidFill>
                      <a:srgbClr val="CCCCCC"/>
                    </a:solidFill>
                  </a:tcPr>
                </a:tc>
                <a:extLst>
                  <a:ext uri="{0D108BD9-81ED-4DB2-BD59-A6C34878D82A}">
                    <a16:rowId xmlns:a16="http://schemas.microsoft.com/office/drawing/2014/main" val="2889773925"/>
                  </a:ext>
                </a:extLst>
              </a:tr>
            </a:tbl>
          </a:graphicData>
        </a:graphic>
      </p:graphicFrame>
      <p:pic>
        <p:nvPicPr>
          <p:cNvPr id="1030" name="Picture 6" descr="page1image117743104">
            <a:extLst>
              <a:ext uri="{FF2B5EF4-FFF2-40B4-BE49-F238E27FC236}">
                <a16:creationId xmlns:a16="http://schemas.microsoft.com/office/drawing/2014/main" id="{A37A1144-A7F6-E248-8EC6-534367799C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08375" y="1407979"/>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page1image36677136">
            <a:extLst>
              <a:ext uri="{FF2B5EF4-FFF2-40B4-BE49-F238E27FC236}">
                <a16:creationId xmlns:a16="http://schemas.microsoft.com/office/drawing/2014/main" id="{80951D85-3117-2D4C-B6A6-49E1B759CA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3150" y="1407979"/>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age1image36668064">
            <a:extLst>
              <a:ext uri="{FF2B5EF4-FFF2-40B4-BE49-F238E27FC236}">
                <a16:creationId xmlns:a16="http://schemas.microsoft.com/office/drawing/2014/main" id="{77221479-5576-484F-8239-E1A369DB68C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17925" y="1407979"/>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page1image36682288">
            <a:extLst>
              <a:ext uri="{FF2B5EF4-FFF2-40B4-BE49-F238E27FC236}">
                <a16:creationId xmlns:a16="http://schemas.microsoft.com/office/drawing/2014/main" id="{4BC3D87B-DF9C-6249-9C05-0407D40C834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22700" y="1407979"/>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age1image119801888">
            <a:extLst>
              <a:ext uri="{FF2B5EF4-FFF2-40B4-BE49-F238E27FC236}">
                <a16:creationId xmlns:a16="http://schemas.microsoft.com/office/drawing/2014/main" id="{68242137-AA3E-644E-A39F-E6A65FC4E6B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39076" y="1240922"/>
            <a:ext cx="2623713" cy="2623713"/>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page1image119809792">
            <a:extLst>
              <a:ext uri="{FF2B5EF4-FFF2-40B4-BE49-F238E27FC236}">
                <a16:creationId xmlns:a16="http://schemas.microsoft.com/office/drawing/2014/main" id="{D26C8D39-0C26-9D4E-8FE5-8F9C0A993CA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07984" y="1136815"/>
            <a:ext cx="5815118" cy="2727819"/>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D44C0276-6DB2-D14E-8991-259D55AF8D66}"/>
              </a:ext>
            </a:extLst>
          </p:cNvPr>
          <p:cNvSpPr/>
          <p:nvPr/>
        </p:nvSpPr>
        <p:spPr>
          <a:xfrm>
            <a:off x="2750138" y="167031"/>
            <a:ext cx="7606132" cy="861774"/>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NAHCA INFORMAL POLL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CNAs Respond to, “Will You Take the COVID Vaccine? Yes or No.”</a:t>
            </a:r>
            <a:endPar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1B0F1B8B-3ABA-7D48-8B2D-E19B065408DB}"/>
              </a:ext>
            </a:extLst>
          </p:cNvPr>
          <p:cNvSpPr txBox="1"/>
          <p:nvPr/>
        </p:nvSpPr>
        <p:spPr>
          <a:xfrm>
            <a:off x="2627290" y="5847008"/>
            <a:ext cx="8991734" cy="1015663"/>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*This informal polling took place across various platforms NAHCA is engaged in. </a:t>
            </a:r>
            <a:endParaRPr kumimoji="0" lang="en-US" altLang="en-US" sz="2000" b="0" i="0" u="none" strike="noStrike" kern="1200" cap="none" spc="0" normalizeH="0" baseline="0" noProof="0" dirty="0">
              <a:ln>
                <a:noFill/>
              </a:ln>
              <a:solidFill>
                <a:prstClr val="black"/>
              </a:solidFill>
              <a:effectLst/>
              <a:uLnTx/>
              <a:uFillTx/>
              <a:latin typeface="Corbel" panose="020B0503020204020204"/>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*Not a controlled survey.</a:t>
            </a:r>
            <a:br>
              <a:rPr kumimoji="0" lang="en-US" altLang="en-US"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br>
            <a:r>
              <a:rPr kumimoji="0" lang="en-US" altLang="en-US"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*NAHCA will be performing a more controlled survey and analysis. </a:t>
            </a:r>
            <a:endParaRPr kumimoji="0" lang="en-US" altLang="en-US" sz="2000" b="0" i="0" u="none" strike="noStrike" kern="1200" cap="none" spc="0" normalizeH="0" baseline="0" noProof="0" dirty="0">
              <a:ln>
                <a:noFill/>
              </a:ln>
              <a:solidFill>
                <a:prstClr val="black"/>
              </a:solidFill>
              <a:effectLst/>
              <a:uLnTx/>
              <a:uFillTx/>
              <a:latin typeface="Corbel" panose="020B050302020402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spTree>
    <p:extLst>
      <p:ext uri="{BB962C8B-B14F-4D97-AF65-F5344CB8AC3E}">
        <p14:creationId xmlns:p14="http://schemas.microsoft.com/office/powerpoint/2010/main" val="4121784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864D0-0553-354F-B419-C649A2B06DC8}"/>
              </a:ext>
            </a:extLst>
          </p:cNvPr>
          <p:cNvSpPr>
            <a:spLocks noGrp="1"/>
          </p:cNvSpPr>
          <p:nvPr>
            <p:ph type="title"/>
          </p:nvPr>
        </p:nvSpPr>
        <p:spPr>
          <a:xfrm>
            <a:off x="855920" y="269448"/>
            <a:ext cx="10480161" cy="1330751"/>
          </a:xfrm>
        </p:spPr>
        <p:txBody>
          <a:bodyPr>
            <a:noAutofit/>
          </a:bodyPr>
          <a:lstStyle/>
          <a:p>
            <a:pPr>
              <a:lnSpc>
                <a:spcPct val="90000"/>
              </a:lnSpc>
            </a:pPr>
            <a:r>
              <a:rPr lang="en-US" sz="4400" b="1" dirty="0">
                <a:latin typeface="Arial" panose="020B0604020202020204" pitchFamily="34" charset="0"/>
                <a:cs typeface="Arial" panose="020B0604020202020204" pitchFamily="34" charset="0"/>
              </a:rPr>
              <a:t>NAHCA Informal Poll:</a:t>
            </a:r>
            <a:br>
              <a:rPr lang="en-US" sz="4400" b="1"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Vaccine Hesitancy in CNAs</a:t>
            </a:r>
          </a:p>
        </p:txBody>
      </p:sp>
      <p:sp>
        <p:nvSpPr>
          <p:cNvPr id="3" name="Content Placeholder 2">
            <a:extLst>
              <a:ext uri="{FF2B5EF4-FFF2-40B4-BE49-F238E27FC236}">
                <a16:creationId xmlns:a16="http://schemas.microsoft.com/office/drawing/2014/main" id="{86E66F33-C555-334F-B339-B8CDF5357DE6}"/>
              </a:ext>
            </a:extLst>
          </p:cNvPr>
          <p:cNvSpPr>
            <a:spLocks noGrp="1"/>
          </p:cNvSpPr>
          <p:nvPr>
            <p:ph idx="1"/>
          </p:nvPr>
        </p:nvSpPr>
        <p:spPr>
          <a:xfrm>
            <a:off x="1574466" y="1600199"/>
            <a:ext cx="10184147" cy="4843464"/>
          </a:xfrm>
        </p:spPr>
        <p:txBody>
          <a:bodyPr>
            <a:noAutofit/>
          </a:bodyPr>
          <a:lstStyle/>
          <a:p>
            <a:pPr lvl="0" eaLnBrk="0" fontAlgn="base" hangingPunct="0">
              <a:spcBef>
                <a:spcPct val="0"/>
              </a:spcBef>
              <a:spcAft>
                <a:spcPct val="0"/>
              </a:spcAft>
              <a:buFontTx/>
              <a:buChar char="•"/>
            </a:pPr>
            <a:endParaRPr lang="en-US" altLang="en-US" dirty="0">
              <a:latin typeface="Arial" panose="020B0604020202020204" pitchFamily="34" charset="0"/>
              <a:cs typeface="Arial" panose="020B0604020202020204" pitchFamily="34" charset="0"/>
            </a:endParaRPr>
          </a:p>
          <a:p>
            <a:pPr lvl="0" eaLnBrk="0" fontAlgn="base" hangingPunct="0">
              <a:spcBef>
                <a:spcPct val="0"/>
              </a:spcBef>
              <a:spcAft>
                <a:spcPct val="0"/>
              </a:spcAft>
              <a:buFontTx/>
              <a:buChar char="•"/>
            </a:pPr>
            <a:r>
              <a:rPr lang="en-US" altLang="en-US" b="1" dirty="0">
                <a:latin typeface="Arial" panose="020B0604020202020204" pitchFamily="34" charset="0"/>
                <a:cs typeface="Arial" panose="020B0604020202020204" pitchFamily="34" charset="0"/>
              </a:rPr>
              <a:t>Themes</a:t>
            </a:r>
          </a:p>
          <a:p>
            <a:pPr lvl="1" eaLnBrk="0" fontAlgn="base" hangingPunct="0">
              <a:spcBef>
                <a:spcPct val="0"/>
              </a:spcBef>
              <a:spcAft>
                <a:spcPct val="0"/>
              </a:spcAft>
              <a:buFontTx/>
              <a:buChar char="•"/>
            </a:pPr>
            <a:r>
              <a:rPr lang="en-US" altLang="en-US" sz="2400" dirty="0">
                <a:latin typeface="Arial" panose="020B0604020202020204" pitchFamily="34" charset="0"/>
                <a:cs typeface="Arial" panose="020B0604020202020204" pitchFamily="34" charset="0"/>
              </a:rPr>
              <a:t>Lack of trust. </a:t>
            </a:r>
          </a:p>
          <a:p>
            <a:pPr lvl="1" eaLnBrk="0" fontAlgn="base" hangingPunct="0">
              <a:spcBef>
                <a:spcPct val="0"/>
              </a:spcBef>
              <a:spcAft>
                <a:spcPct val="0"/>
              </a:spcAft>
              <a:buFontTx/>
              <a:buChar char="•"/>
            </a:pPr>
            <a:r>
              <a:rPr lang="en-US" altLang="en-US" sz="2400" dirty="0">
                <a:latin typeface="Arial" panose="020B0604020202020204" pitchFamily="34" charset="0"/>
                <a:cs typeface="Arial" panose="020B0604020202020204" pitchFamily="34" charset="0"/>
              </a:rPr>
              <a:t>Lack of education and information on the vaccine.</a:t>
            </a:r>
          </a:p>
          <a:p>
            <a:pPr marL="457200" lvl="1" indent="0" eaLnBrk="0" fontAlgn="base" hangingPunct="0">
              <a:spcBef>
                <a:spcPct val="0"/>
              </a:spcBef>
              <a:spcAft>
                <a:spcPct val="0"/>
              </a:spcAft>
              <a:buNone/>
            </a:pPr>
            <a:endParaRPr lang="en-US" altLang="en-US" sz="2400" dirty="0">
              <a:latin typeface="Arial" panose="020B0604020202020204" pitchFamily="34" charset="0"/>
              <a:cs typeface="Arial" panose="020B0604020202020204" pitchFamily="34" charset="0"/>
            </a:endParaRPr>
          </a:p>
          <a:p>
            <a:pPr eaLnBrk="0" fontAlgn="base" hangingPunct="0">
              <a:spcBef>
                <a:spcPct val="0"/>
              </a:spcBef>
              <a:spcAft>
                <a:spcPct val="0"/>
              </a:spcAft>
            </a:pPr>
            <a:r>
              <a:rPr lang="en-US" altLang="en-US" b="1" dirty="0">
                <a:latin typeface="Arial" panose="020B0604020202020204" pitchFamily="34" charset="0"/>
                <a:cs typeface="Arial" panose="020B0604020202020204" pitchFamily="34" charset="0"/>
              </a:rPr>
              <a:t>Sub-Themes </a:t>
            </a:r>
            <a:endParaRPr lang="en-US" altLang="en-US" dirty="0">
              <a:latin typeface="Arial" panose="020B0604020202020204" pitchFamily="34" charset="0"/>
              <a:cs typeface="Arial" panose="020B0604020202020204" pitchFamily="34" charset="0"/>
            </a:endParaRPr>
          </a:p>
          <a:p>
            <a:pPr lvl="1" eaLnBrk="0" fontAlgn="base" hangingPunct="0">
              <a:spcBef>
                <a:spcPct val="0"/>
              </a:spcBef>
              <a:spcAft>
                <a:spcPct val="0"/>
              </a:spcAft>
              <a:buFontTx/>
              <a:buChar char="•"/>
            </a:pPr>
            <a:r>
              <a:rPr lang="en-US" altLang="en-US" sz="2400" dirty="0">
                <a:latin typeface="Arial" panose="020B0604020202020204" pitchFamily="34" charset="0"/>
                <a:cs typeface="Arial" panose="020B0604020202020204" pitchFamily="34" charset="0"/>
              </a:rPr>
              <a:t>Hesitancy due to rapidness of vaccine launch. </a:t>
            </a:r>
          </a:p>
          <a:p>
            <a:pPr lvl="1" eaLnBrk="0" fontAlgn="base" hangingPunct="0">
              <a:spcBef>
                <a:spcPct val="0"/>
              </a:spcBef>
              <a:spcAft>
                <a:spcPct val="0"/>
              </a:spcAft>
              <a:buFontTx/>
              <a:buChar char="•"/>
            </a:pPr>
            <a:r>
              <a:rPr lang="en-US" altLang="en-US" sz="2400" dirty="0">
                <a:latin typeface="Arial" panose="020B0604020202020204" pitchFamily="34" charset="0"/>
                <a:cs typeface="Arial" panose="020B0604020202020204" pitchFamily="34" charset="0"/>
              </a:rPr>
              <a:t>Lack of information on potential risks and side effects. </a:t>
            </a:r>
          </a:p>
          <a:p>
            <a:pPr lvl="1" eaLnBrk="0" fontAlgn="base" hangingPunct="0">
              <a:spcBef>
                <a:spcPct val="0"/>
              </a:spcBef>
              <a:spcAft>
                <a:spcPct val="0"/>
              </a:spcAft>
              <a:buFontTx/>
              <a:buChar char="•"/>
            </a:pPr>
            <a:r>
              <a:rPr lang="en-US" altLang="en-US" sz="2400" dirty="0">
                <a:latin typeface="Arial" panose="020B0604020202020204" pitchFamily="34" charset="0"/>
                <a:cs typeface="Arial" panose="020B0604020202020204" pitchFamily="34" charset="0"/>
              </a:rPr>
              <a:t>Some will not take the vaccine unless it’s mandatory. Others will quit the profession entirely if made mandatory. </a:t>
            </a:r>
          </a:p>
          <a:p>
            <a:pPr lvl="1" eaLnBrk="0" fontAlgn="base" hangingPunct="0">
              <a:spcBef>
                <a:spcPct val="0"/>
              </a:spcBef>
              <a:spcAft>
                <a:spcPct val="0"/>
              </a:spcAft>
              <a:buFontTx/>
              <a:buChar char="•"/>
            </a:pPr>
            <a:r>
              <a:rPr lang="en-US" altLang="en-US" sz="2400" dirty="0">
                <a:latin typeface="Arial" panose="020B0604020202020204" pitchFamily="34" charset="0"/>
                <a:cs typeface="Arial" panose="020B0604020202020204" pitchFamily="34" charset="0"/>
              </a:rPr>
              <a:t>No knowledge of the ingredients in the vaccine. </a:t>
            </a:r>
          </a:p>
          <a:p>
            <a:pPr lvl="1" eaLnBrk="0" fontAlgn="base" hangingPunct="0">
              <a:spcBef>
                <a:spcPct val="0"/>
              </a:spcBef>
              <a:spcAft>
                <a:spcPct val="0"/>
              </a:spcAft>
              <a:buFontTx/>
              <a:buChar char="•"/>
            </a:pPr>
            <a:r>
              <a:rPr lang="en-US" altLang="en-US" sz="2400" dirty="0">
                <a:latin typeface="Arial" panose="020B0604020202020204" pitchFamily="34" charset="0"/>
                <a:cs typeface="Arial" panose="020B0604020202020204" pitchFamily="34" charset="0"/>
              </a:rPr>
              <a:t>For those who said they would take it, the reasoning was due to experience in already contracting the virus or to protect their residents. </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3452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37DDA-51D7-F94F-A841-10AA9CF1BF33}"/>
              </a:ext>
            </a:extLst>
          </p:cNvPr>
          <p:cNvSpPr>
            <a:spLocks noGrp="1"/>
          </p:cNvSpPr>
          <p:nvPr>
            <p:ph type="title"/>
          </p:nvPr>
        </p:nvSpPr>
        <p:spPr>
          <a:xfrm>
            <a:off x="1502519" y="861763"/>
            <a:ext cx="3347777" cy="4608003"/>
          </a:xfrm>
        </p:spPr>
        <p:txBody>
          <a:bodyPr anchor="ctr">
            <a:normAutofit/>
          </a:bodyPr>
          <a:lstStyle/>
          <a:p>
            <a:r>
              <a:rPr lang="en-US" sz="4000" b="1" dirty="0">
                <a:solidFill>
                  <a:schemeClr val="accent1"/>
                </a:solidFill>
                <a:latin typeface="Arial" panose="020B0604020202020204" pitchFamily="34" charset="0"/>
                <a:cs typeface="Arial" panose="020B0604020202020204" pitchFamily="34" charset="0"/>
              </a:rPr>
              <a:t>The Need to Increase COVID-19 Vaccine </a:t>
            </a:r>
            <a:r>
              <a:rPr lang="en-US" b="1" dirty="0">
                <a:solidFill>
                  <a:schemeClr val="accent1"/>
                </a:solidFill>
                <a:latin typeface="Arial" panose="020B0604020202020204" pitchFamily="34" charset="0"/>
                <a:cs typeface="Arial" panose="020B0604020202020204" pitchFamily="34" charset="0"/>
              </a:rPr>
              <a:t>Confidence</a:t>
            </a:r>
            <a:r>
              <a:rPr lang="en-US" sz="4000" b="1" dirty="0">
                <a:solidFill>
                  <a:schemeClr val="accent1"/>
                </a:solidFill>
                <a:latin typeface="Arial" panose="020B0604020202020204" pitchFamily="34" charset="0"/>
                <a:cs typeface="Arial" panose="020B0604020202020204" pitchFamily="34" charset="0"/>
              </a:rPr>
              <a:t> is Real*</a:t>
            </a:r>
          </a:p>
        </p:txBody>
      </p:sp>
      <p:sp>
        <p:nvSpPr>
          <p:cNvPr id="3" name="Content Placeholder 2">
            <a:extLst>
              <a:ext uri="{FF2B5EF4-FFF2-40B4-BE49-F238E27FC236}">
                <a16:creationId xmlns:a16="http://schemas.microsoft.com/office/drawing/2014/main" id="{7FCC84EA-EAC7-7247-8364-47D1175C9B39}"/>
              </a:ext>
            </a:extLst>
          </p:cNvPr>
          <p:cNvSpPr>
            <a:spLocks noGrp="1"/>
          </p:cNvSpPr>
          <p:nvPr>
            <p:ph idx="1"/>
          </p:nvPr>
        </p:nvSpPr>
        <p:spPr>
          <a:xfrm>
            <a:off x="5227983" y="595745"/>
            <a:ext cx="6804689" cy="5884568"/>
          </a:xfrm>
        </p:spPr>
        <p:txBody>
          <a:bodyPr>
            <a:normAutofit lnSpcReduction="10000"/>
          </a:bodyPr>
          <a:lstStyle/>
          <a:p>
            <a:pPr>
              <a:lnSpc>
                <a:spcPct val="100000"/>
              </a:lnSpc>
            </a:pPr>
            <a:r>
              <a:rPr lang="en-US" dirty="0">
                <a:latin typeface="Arial" panose="020B0604020202020204" pitchFamily="34" charset="0"/>
                <a:cs typeface="Arial" panose="020B0604020202020204" pitchFamily="34" charset="0"/>
              </a:rPr>
              <a:t>Specific LTC staff concerns:</a:t>
            </a:r>
          </a:p>
          <a:p>
            <a:pPr lvl="1">
              <a:lnSpc>
                <a:spcPct val="100000"/>
              </a:lnSpc>
            </a:pPr>
            <a:r>
              <a:rPr lang="en-US" dirty="0">
                <a:latin typeface="Arial" panose="020B0604020202020204" pitchFamily="34" charset="0"/>
                <a:cs typeface="Arial" panose="020B0604020202020204" pitchFamily="34" charset="0"/>
              </a:rPr>
              <a:t>“Being first”</a:t>
            </a:r>
          </a:p>
          <a:p>
            <a:pPr lvl="1">
              <a:lnSpc>
                <a:spcPct val="100000"/>
              </a:lnSpc>
            </a:pPr>
            <a:r>
              <a:rPr lang="en-US" dirty="0">
                <a:latin typeface="Arial" panose="020B0604020202020204" pitchFamily="34" charset="0"/>
                <a:cs typeface="Arial" panose="020B0604020202020204" pitchFamily="34" charset="0"/>
              </a:rPr>
              <a:t>Safety </a:t>
            </a:r>
          </a:p>
          <a:p>
            <a:pPr lvl="1">
              <a:lnSpc>
                <a:spcPct val="100000"/>
              </a:lnSpc>
            </a:pPr>
            <a:r>
              <a:rPr lang="en-US" dirty="0">
                <a:latin typeface="Arial" panose="020B0604020202020204" pitchFamily="34" charset="0"/>
                <a:cs typeface="Arial" panose="020B0604020202020204" pitchFamily="34" charset="0"/>
              </a:rPr>
              <a:t>Not being represented in the vaccine trials</a:t>
            </a:r>
          </a:p>
          <a:p>
            <a:pPr>
              <a:lnSpc>
                <a:spcPct val="100000"/>
              </a:lnSpc>
            </a:pPr>
            <a:r>
              <a:rPr lang="en-US" dirty="0">
                <a:latin typeface="Arial" panose="020B0604020202020204" pitchFamily="34" charset="0"/>
                <a:cs typeface="Arial" panose="020B0604020202020204" pitchFamily="34" charset="0"/>
              </a:rPr>
              <a:t>Most important factors for acceptance</a:t>
            </a:r>
          </a:p>
          <a:p>
            <a:pPr lvl="1"/>
            <a:r>
              <a:rPr lang="en-US" dirty="0">
                <a:latin typeface="Arial" panose="020B0604020202020204" pitchFamily="34" charset="0"/>
                <a:cs typeface="Arial" panose="020B0604020202020204" pitchFamily="34" charset="0"/>
              </a:rPr>
              <a:t>Efficacy</a:t>
            </a:r>
          </a:p>
          <a:p>
            <a:pPr lvl="1"/>
            <a:r>
              <a:rPr lang="en-US" dirty="0">
                <a:latin typeface="Arial" panose="020B0604020202020204" pitchFamily="34" charset="0"/>
                <a:cs typeface="Arial" panose="020B0604020202020204" pitchFamily="34" charset="0"/>
              </a:rPr>
              <a:t>Duration of protection</a:t>
            </a:r>
          </a:p>
          <a:p>
            <a:pPr lvl="1"/>
            <a:r>
              <a:rPr lang="en-US" dirty="0">
                <a:latin typeface="Arial" panose="020B0604020202020204" pitchFamily="34" charset="0"/>
                <a:cs typeface="Arial" panose="020B0604020202020204" pitchFamily="34" charset="0"/>
              </a:rPr>
              <a:t>Lower incidence of major side effects</a:t>
            </a:r>
          </a:p>
          <a:p>
            <a:pPr>
              <a:lnSpc>
                <a:spcPct val="100000"/>
              </a:lnSpc>
            </a:pPr>
            <a:r>
              <a:rPr lang="en-US" dirty="0">
                <a:latin typeface="Arial" panose="020B0604020202020204" pitchFamily="34" charset="0"/>
                <a:cs typeface="Arial" panose="020B0604020202020204" pitchFamily="34" charset="0"/>
              </a:rPr>
              <a:t>Other factors:  </a:t>
            </a:r>
          </a:p>
          <a:p>
            <a:pPr lvl="1"/>
            <a:r>
              <a:rPr lang="en-US" dirty="0">
                <a:latin typeface="Arial" panose="020B0604020202020204" pitchFamily="34" charset="0"/>
                <a:cs typeface="Arial" panose="020B0604020202020204" pitchFamily="34" charset="0"/>
              </a:rPr>
              <a:t>EUA (Emergency Use Authorization) </a:t>
            </a:r>
          </a:p>
          <a:p>
            <a:pPr lvl="1"/>
            <a:r>
              <a:rPr lang="en-US" dirty="0">
                <a:latin typeface="Arial" panose="020B0604020202020204" pitchFamily="34" charset="0"/>
                <a:cs typeface="Arial" panose="020B0604020202020204" pitchFamily="34" charset="0"/>
              </a:rPr>
              <a:t>Vaccine developed outside the United States. </a:t>
            </a:r>
            <a:endParaRPr lang="en-US" sz="2300" dirty="0">
              <a:latin typeface="Arial" panose="020B0604020202020204" pitchFamily="34" charset="0"/>
              <a:cs typeface="Arial" panose="020B0604020202020204" pitchFamily="34" charset="0"/>
            </a:endParaRPr>
          </a:p>
          <a:p>
            <a:pPr marL="324000" lvl="1" indent="0">
              <a:lnSpc>
                <a:spcPct val="100000"/>
              </a:lnSpc>
              <a:buNone/>
            </a:pPr>
            <a:endParaRPr lang="en-US" sz="1900" dirty="0">
              <a:latin typeface="Arial" panose="020B0604020202020204" pitchFamily="34" charset="0"/>
              <a:cs typeface="Arial" panose="020B0604020202020204" pitchFamily="34" charset="0"/>
            </a:endParaRPr>
          </a:p>
          <a:p>
            <a:pPr marL="324000" lvl="1" indent="0" algn="r">
              <a:lnSpc>
                <a:spcPct val="100000"/>
              </a:lnSpc>
              <a:buNone/>
            </a:pPr>
            <a:r>
              <a:rPr lang="en-US" sz="1600" i="1" dirty="0">
                <a:latin typeface="Arial" panose="020B0604020202020204" pitchFamily="34" charset="0"/>
                <a:cs typeface="Arial" panose="020B0604020202020204" pitchFamily="34" charset="0"/>
              </a:rPr>
              <a:t>*JAMA Network Open. </a:t>
            </a:r>
            <a:r>
              <a:rPr lang="en-US" sz="1600" dirty="0">
                <a:latin typeface="Arial" panose="020B0604020202020204" pitchFamily="34" charset="0"/>
                <a:cs typeface="Arial" panose="020B0604020202020204" pitchFamily="34" charset="0"/>
              </a:rPr>
              <a:t>2020;3(10):e2025594. doi:10.1001/jamanetworkopen.2020.25594 </a:t>
            </a:r>
          </a:p>
        </p:txBody>
      </p:sp>
    </p:spTree>
    <p:extLst>
      <p:ext uri="{BB962C8B-B14F-4D97-AF65-F5344CB8AC3E}">
        <p14:creationId xmlns:p14="http://schemas.microsoft.com/office/powerpoint/2010/main" val="867751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602BC-6A22-C445-AB05-9481BEEED91F}"/>
              </a:ext>
            </a:extLst>
          </p:cNvPr>
          <p:cNvSpPr>
            <a:spLocks noGrp="1"/>
          </p:cNvSpPr>
          <p:nvPr>
            <p:ph type="title"/>
          </p:nvPr>
        </p:nvSpPr>
        <p:spPr>
          <a:xfrm>
            <a:off x="908843" y="300034"/>
            <a:ext cx="10374314" cy="1243013"/>
          </a:xfrm>
        </p:spPr>
        <p:txBody>
          <a:bodyPr>
            <a:normAutofit fontScale="90000"/>
          </a:bodyPr>
          <a:lstStyle/>
          <a:p>
            <a:r>
              <a:rPr lang="en-US" sz="4400" b="1" dirty="0">
                <a:latin typeface="Arial" panose="020B0604020202020204" pitchFamily="34" charset="0"/>
                <a:cs typeface="Arial" panose="020B0604020202020204" pitchFamily="34" charset="0"/>
              </a:rPr>
              <a:t>Best Practice: Town Halls</a:t>
            </a:r>
            <a:br>
              <a:rPr lang="en-US" sz="4400" b="1"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Respect, Honor &amp; Value”</a:t>
            </a:r>
          </a:p>
        </p:txBody>
      </p:sp>
      <p:sp>
        <p:nvSpPr>
          <p:cNvPr id="3" name="Content Placeholder 2">
            <a:extLst>
              <a:ext uri="{FF2B5EF4-FFF2-40B4-BE49-F238E27FC236}">
                <a16:creationId xmlns:a16="http://schemas.microsoft.com/office/drawing/2014/main" id="{594371CD-1B46-D040-AB63-F71439FEFF9B}"/>
              </a:ext>
            </a:extLst>
          </p:cNvPr>
          <p:cNvSpPr>
            <a:spLocks noGrp="1"/>
          </p:cNvSpPr>
          <p:nvPr>
            <p:ph idx="1"/>
          </p:nvPr>
        </p:nvSpPr>
        <p:spPr>
          <a:xfrm>
            <a:off x="1858179" y="1814513"/>
            <a:ext cx="9610720" cy="4248153"/>
          </a:xfrm>
        </p:spPr>
        <p:txBody>
          <a:bodyPr>
            <a:normAutofit/>
          </a:bodyPr>
          <a:lstStyle/>
          <a:p>
            <a:r>
              <a:rPr lang="en-US" sz="2800" dirty="0">
                <a:latin typeface="Arial" panose="020B0604020202020204" pitchFamily="34" charset="0"/>
                <a:cs typeface="Arial" panose="020B0604020202020204" pitchFamily="34" charset="0"/>
              </a:rPr>
              <a:t>If possible, focus first “town hall” session on allowing staff to share their concerns</a:t>
            </a:r>
          </a:p>
          <a:p>
            <a:r>
              <a:rPr lang="en-US" sz="2800" dirty="0">
                <a:latin typeface="Arial" panose="020B0604020202020204" pitchFamily="34" charset="0"/>
                <a:cs typeface="Arial" panose="020B0604020202020204" pitchFamily="34" charset="0"/>
              </a:rPr>
              <a:t>It is critical that staff knows that you are </a:t>
            </a:r>
            <a:r>
              <a:rPr lang="en-US" sz="2800" i="1" dirty="0">
                <a:latin typeface="Arial" panose="020B0604020202020204" pitchFamily="34" charset="0"/>
                <a:cs typeface="Arial" panose="020B0604020202020204" pitchFamily="34" charset="0"/>
              </a:rPr>
              <a:t>HEARING </a:t>
            </a:r>
            <a:r>
              <a:rPr lang="en-US" sz="2800" dirty="0">
                <a:latin typeface="Arial" panose="020B0604020202020204" pitchFamily="34" charset="0"/>
                <a:cs typeface="Arial" panose="020B0604020202020204" pitchFamily="34" charset="0"/>
              </a:rPr>
              <a:t>their concerns</a:t>
            </a:r>
          </a:p>
          <a:p>
            <a:r>
              <a:rPr lang="en-US" sz="2800" dirty="0">
                <a:latin typeface="Arial" panose="020B0604020202020204" pitchFamily="34" charset="0"/>
                <a:cs typeface="Arial" panose="020B0604020202020204" pitchFamily="34" charset="0"/>
              </a:rPr>
              <a:t>Demonstrate that their concerns are being heard</a:t>
            </a:r>
          </a:p>
          <a:p>
            <a:r>
              <a:rPr lang="en-US" sz="2800" dirty="0">
                <a:latin typeface="Arial" panose="020B0604020202020204" pitchFamily="34" charset="0"/>
                <a:cs typeface="Arial" panose="020B0604020202020204" pitchFamily="34" charset="0"/>
              </a:rPr>
              <a:t>Do not try to correct concerns</a:t>
            </a:r>
          </a:p>
          <a:p>
            <a:r>
              <a:rPr lang="en-US" sz="2800" dirty="0">
                <a:latin typeface="Arial" panose="020B0604020202020204" pitchFamily="34" charset="0"/>
                <a:cs typeface="Arial" panose="020B0604020202020204" pitchFamily="34" charset="0"/>
              </a:rPr>
              <a:t>Have multiple town halls, to allow time to digest information</a:t>
            </a:r>
          </a:p>
        </p:txBody>
      </p:sp>
    </p:spTree>
    <p:extLst>
      <p:ext uri="{BB962C8B-B14F-4D97-AF65-F5344CB8AC3E}">
        <p14:creationId xmlns:p14="http://schemas.microsoft.com/office/powerpoint/2010/main" val="849404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9C960-ADB4-6F4A-B921-A02FAA2A48DD}"/>
              </a:ext>
            </a:extLst>
          </p:cNvPr>
          <p:cNvSpPr>
            <a:spLocks noGrp="1"/>
          </p:cNvSpPr>
          <p:nvPr>
            <p:ph type="title"/>
          </p:nvPr>
        </p:nvSpPr>
        <p:spPr>
          <a:xfrm>
            <a:off x="1484309" y="194188"/>
            <a:ext cx="10018713" cy="1752599"/>
          </a:xfrm>
        </p:spPr>
        <p:txBody>
          <a:bodyPr/>
          <a:lstStyle/>
          <a:p>
            <a:r>
              <a:rPr lang="en-US" b="1" dirty="0">
                <a:latin typeface="Arial" panose="020B0604020202020204" pitchFamily="34" charset="0"/>
                <a:cs typeface="Arial" panose="020B0604020202020204" pitchFamily="34" charset="0"/>
              </a:rPr>
              <a:t>IDT STORY</a:t>
            </a:r>
          </a:p>
        </p:txBody>
      </p:sp>
      <p:sp>
        <p:nvSpPr>
          <p:cNvPr id="3" name="Content Placeholder 2">
            <a:extLst>
              <a:ext uri="{FF2B5EF4-FFF2-40B4-BE49-F238E27FC236}">
                <a16:creationId xmlns:a16="http://schemas.microsoft.com/office/drawing/2014/main" id="{1E00FE7D-1DFE-2349-AC24-62FA5AA7FD3E}"/>
              </a:ext>
            </a:extLst>
          </p:cNvPr>
          <p:cNvSpPr>
            <a:spLocks noGrp="1"/>
          </p:cNvSpPr>
          <p:nvPr>
            <p:ph idx="1"/>
          </p:nvPr>
        </p:nvSpPr>
        <p:spPr>
          <a:xfrm>
            <a:off x="2259106" y="1516483"/>
            <a:ext cx="9243917" cy="3844413"/>
          </a:xfrm>
        </p:spPr>
        <p:txBody>
          <a:bodyPr>
            <a:noAutofit/>
          </a:bodyPr>
          <a:lstStyle/>
          <a:p>
            <a:r>
              <a:rPr lang="en-US" sz="2800" dirty="0">
                <a:latin typeface="Arial" panose="020B0604020202020204" pitchFamily="34" charset="0"/>
                <a:cs typeface="Arial" panose="020B0604020202020204" pitchFamily="34" charset="0"/>
              </a:rPr>
              <a:t>Visiting facility while CMO</a:t>
            </a:r>
          </a:p>
          <a:p>
            <a:r>
              <a:rPr lang="en-US" sz="2800" dirty="0">
                <a:latin typeface="Arial" panose="020B0604020202020204" pitchFamily="34" charset="0"/>
                <a:cs typeface="Arial" panose="020B0604020202020204" pitchFamily="34" charset="0"/>
              </a:rPr>
              <a:t>Asked CNA if she was comfortable telling nurse impression about patient</a:t>
            </a:r>
          </a:p>
          <a:p>
            <a:r>
              <a:rPr lang="en-US" sz="2800" dirty="0">
                <a:latin typeface="Arial" panose="020B0604020202020204" pitchFamily="34" charset="0"/>
                <a:cs typeface="Arial" panose="020B0604020202020204" pitchFamily="34" charset="0"/>
              </a:rPr>
              <a:t>Administrator answered</a:t>
            </a:r>
          </a:p>
          <a:p>
            <a:r>
              <a:rPr lang="en-US" sz="2800" dirty="0">
                <a:latin typeface="Arial" panose="020B0604020202020204" pitchFamily="34" charset="0"/>
                <a:cs typeface="Arial" panose="020B0604020202020204" pitchFamily="34" charset="0"/>
              </a:rPr>
              <a:t>CNA’s reaction</a:t>
            </a:r>
          </a:p>
          <a:p>
            <a:r>
              <a:rPr lang="en-US" sz="2800" dirty="0">
                <a:latin typeface="Arial" panose="020B0604020202020204" pitchFamily="34" charset="0"/>
                <a:cs typeface="Arial" panose="020B0604020202020204" pitchFamily="34" charset="0"/>
              </a:rPr>
              <a:t>Respect, Honor and Value</a:t>
            </a:r>
          </a:p>
        </p:txBody>
      </p:sp>
    </p:spTree>
    <p:extLst>
      <p:ext uri="{BB962C8B-B14F-4D97-AF65-F5344CB8AC3E}">
        <p14:creationId xmlns:p14="http://schemas.microsoft.com/office/powerpoint/2010/main" val="541775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D9F18-7382-5343-8403-756F490F0DD8}"/>
              </a:ext>
            </a:extLst>
          </p:cNvPr>
          <p:cNvSpPr>
            <a:spLocks noGrp="1"/>
          </p:cNvSpPr>
          <p:nvPr>
            <p:ph type="title"/>
          </p:nvPr>
        </p:nvSpPr>
        <p:spPr>
          <a:xfrm>
            <a:off x="1484311" y="342898"/>
            <a:ext cx="10018713" cy="803563"/>
          </a:xfrm>
        </p:spPr>
        <p:txBody>
          <a:bodyPr>
            <a:normAutofit/>
          </a:bodyPr>
          <a:lstStyle/>
          <a:p>
            <a:pPr algn="ctr"/>
            <a:r>
              <a:rPr lang="en-US" sz="4400" b="1" dirty="0">
                <a:latin typeface="Arial" panose="020B0604020202020204" pitchFamily="34" charset="0"/>
                <a:cs typeface="Arial" panose="020B0604020202020204" pitchFamily="34" charset="0"/>
              </a:rPr>
              <a:t>How to Frame the Conversation</a:t>
            </a:r>
          </a:p>
        </p:txBody>
      </p:sp>
      <p:sp>
        <p:nvSpPr>
          <p:cNvPr id="3" name="Content Placeholder 2">
            <a:extLst>
              <a:ext uri="{FF2B5EF4-FFF2-40B4-BE49-F238E27FC236}">
                <a16:creationId xmlns:a16="http://schemas.microsoft.com/office/drawing/2014/main" id="{EAAD5253-E4D9-4647-83B7-6FC5F1EBE6AF}"/>
              </a:ext>
            </a:extLst>
          </p:cNvPr>
          <p:cNvSpPr>
            <a:spLocks noGrp="1"/>
          </p:cNvSpPr>
          <p:nvPr>
            <p:ph idx="1"/>
          </p:nvPr>
        </p:nvSpPr>
        <p:spPr>
          <a:xfrm>
            <a:off x="2115562" y="1146462"/>
            <a:ext cx="9644642" cy="5368640"/>
          </a:xfrm>
        </p:spPr>
        <p:txBody>
          <a:bodyPr>
            <a:noAutofit/>
          </a:bodyPr>
          <a:lstStyle/>
          <a:p>
            <a:pPr>
              <a:spcBef>
                <a:spcPts val="0"/>
              </a:spcBef>
              <a:spcAft>
                <a:spcPts val="0"/>
              </a:spcAft>
            </a:pPr>
            <a:r>
              <a:rPr lang="en-US" sz="2600" dirty="0">
                <a:latin typeface="Arial" panose="020B0604020202020204" pitchFamily="34" charset="0"/>
                <a:cs typeface="Arial" panose="020B0604020202020204" pitchFamily="34" charset="0"/>
              </a:rPr>
              <a:t>Don’t force the issue</a:t>
            </a:r>
          </a:p>
          <a:p>
            <a:pPr marL="0" indent="0">
              <a:spcBef>
                <a:spcPts val="0"/>
              </a:spcBef>
              <a:spcAft>
                <a:spcPts val="0"/>
              </a:spcAft>
              <a:buNone/>
            </a:pPr>
            <a:endParaRPr lang="en-US" sz="2600" dirty="0">
              <a:latin typeface="Arial" panose="020B0604020202020204" pitchFamily="34" charset="0"/>
              <a:cs typeface="Arial" panose="020B0604020202020204" pitchFamily="34" charset="0"/>
            </a:endParaRPr>
          </a:p>
          <a:p>
            <a:pPr>
              <a:spcBef>
                <a:spcPts val="0"/>
              </a:spcBef>
              <a:spcAft>
                <a:spcPts val="0"/>
              </a:spcAft>
            </a:pPr>
            <a:r>
              <a:rPr lang="en-US" sz="2600" dirty="0">
                <a:latin typeface="Arial" panose="020B0604020202020204" pitchFamily="34" charset="0"/>
                <a:cs typeface="Arial" panose="020B0604020202020204" pitchFamily="34" charset="0"/>
              </a:rPr>
              <a:t>Meet people where they are</a:t>
            </a:r>
          </a:p>
          <a:p>
            <a:pPr lvl="1">
              <a:spcBef>
                <a:spcPts val="0"/>
              </a:spcBef>
              <a:spcAft>
                <a:spcPts val="0"/>
              </a:spcAft>
            </a:pPr>
            <a:r>
              <a:rPr lang="en-US" sz="2600" dirty="0">
                <a:latin typeface="Arial" panose="020B0604020202020204" pitchFamily="34" charset="0"/>
                <a:cs typeface="Arial" panose="020B0604020202020204" pitchFamily="34" charset="0"/>
              </a:rPr>
              <a:t>Everyone has questions and concerns and that is understandable</a:t>
            </a:r>
          </a:p>
          <a:p>
            <a:pPr lvl="1">
              <a:spcBef>
                <a:spcPts val="0"/>
              </a:spcBef>
              <a:spcAft>
                <a:spcPts val="0"/>
              </a:spcAft>
            </a:pPr>
            <a:r>
              <a:rPr lang="en-US" sz="2600" dirty="0">
                <a:latin typeface="Arial" panose="020B0604020202020204" pitchFamily="34" charset="0"/>
                <a:cs typeface="Arial" panose="020B0604020202020204" pitchFamily="34" charset="0"/>
              </a:rPr>
              <a:t>Answer questions with respect and honesty</a:t>
            </a:r>
          </a:p>
          <a:p>
            <a:pPr marL="457200" lvl="1" indent="0">
              <a:spcBef>
                <a:spcPts val="0"/>
              </a:spcBef>
              <a:spcAft>
                <a:spcPts val="0"/>
              </a:spcAft>
              <a:buNone/>
            </a:pPr>
            <a:endParaRPr lang="en-US" sz="2600" dirty="0">
              <a:latin typeface="Arial" panose="020B0604020202020204" pitchFamily="34" charset="0"/>
              <a:cs typeface="Arial" panose="020B0604020202020204" pitchFamily="34" charset="0"/>
            </a:endParaRPr>
          </a:p>
          <a:p>
            <a:pPr>
              <a:spcBef>
                <a:spcPts val="0"/>
              </a:spcBef>
              <a:spcAft>
                <a:spcPts val="0"/>
              </a:spcAft>
            </a:pPr>
            <a:r>
              <a:rPr lang="en-US" sz="2600" dirty="0">
                <a:latin typeface="Arial" panose="020B0604020202020204" pitchFamily="34" charset="0"/>
                <a:cs typeface="Arial" panose="020B0604020202020204" pitchFamily="34" charset="0"/>
              </a:rPr>
              <a:t>Most Important: This is what we have been waiting for!</a:t>
            </a:r>
          </a:p>
          <a:p>
            <a:pPr lvl="1">
              <a:spcBef>
                <a:spcPts val="0"/>
              </a:spcBef>
              <a:spcAft>
                <a:spcPts val="0"/>
              </a:spcAft>
            </a:pPr>
            <a:r>
              <a:rPr lang="en-US" sz="2600" dirty="0">
                <a:latin typeface="Arial" panose="020B0604020202020204" pitchFamily="34" charset="0"/>
                <a:cs typeface="Arial" panose="020B0604020202020204" pitchFamily="34" charset="0"/>
              </a:rPr>
              <a:t>This is how we save lives, our own, and everyone around us</a:t>
            </a:r>
          </a:p>
          <a:p>
            <a:pPr lvl="1">
              <a:spcBef>
                <a:spcPts val="0"/>
              </a:spcBef>
              <a:spcAft>
                <a:spcPts val="0"/>
              </a:spcAft>
            </a:pPr>
            <a:r>
              <a:rPr lang="en-US" sz="2600" dirty="0">
                <a:latin typeface="Arial" panose="020B0604020202020204" pitchFamily="34" charset="0"/>
                <a:cs typeface="Arial" panose="020B0604020202020204" pitchFamily="34" charset="0"/>
              </a:rPr>
              <a:t>For the first time in the United States, long term care staff are first, we have risked our lives caring for our residents and now we can protect everyone even more</a:t>
            </a:r>
          </a:p>
        </p:txBody>
      </p:sp>
    </p:spTree>
    <p:extLst>
      <p:ext uri="{BB962C8B-B14F-4D97-AF65-F5344CB8AC3E}">
        <p14:creationId xmlns:p14="http://schemas.microsoft.com/office/powerpoint/2010/main" val="143987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F00BF-9239-C141-958C-A50DC1174BB0}"/>
              </a:ext>
            </a:extLst>
          </p:cNvPr>
          <p:cNvSpPr>
            <a:spLocks noGrp="1"/>
          </p:cNvSpPr>
          <p:nvPr>
            <p:ph type="title"/>
          </p:nvPr>
        </p:nvSpPr>
        <p:spPr>
          <a:xfrm>
            <a:off x="824084" y="354005"/>
            <a:ext cx="11029616" cy="791914"/>
          </a:xfrm>
        </p:spPr>
        <p:txBody>
          <a:bodyPr>
            <a:normAutofit/>
          </a:bodyPr>
          <a:lstStyle/>
          <a:p>
            <a:pPr algn="ctr"/>
            <a:r>
              <a:rPr lang="en-US" sz="4400" b="1" dirty="0">
                <a:latin typeface="Arial" panose="020B0604020202020204" pitchFamily="34" charset="0"/>
                <a:cs typeface="Arial" panose="020B0604020202020204" pitchFamily="34" charset="0"/>
              </a:rPr>
              <a:t>A Strategy for COVID-19 Education</a:t>
            </a:r>
          </a:p>
        </p:txBody>
      </p:sp>
      <p:sp>
        <p:nvSpPr>
          <p:cNvPr id="3" name="Content Placeholder 2">
            <a:extLst>
              <a:ext uri="{FF2B5EF4-FFF2-40B4-BE49-F238E27FC236}">
                <a16:creationId xmlns:a16="http://schemas.microsoft.com/office/drawing/2014/main" id="{2AE1B303-C1E8-CF40-8BCD-1E031666DB5E}"/>
              </a:ext>
            </a:extLst>
          </p:cNvPr>
          <p:cNvSpPr>
            <a:spLocks noGrp="1"/>
          </p:cNvSpPr>
          <p:nvPr>
            <p:ph idx="1"/>
          </p:nvPr>
        </p:nvSpPr>
        <p:spPr>
          <a:xfrm>
            <a:off x="1687357" y="1199177"/>
            <a:ext cx="10504643" cy="5056741"/>
          </a:xfrm>
        </p:spPr>
        <p:txBody>
          <a:bodyPr>
            <a:normAutofit/>
          </a:bodyPr>
          <a:lstStyle/>
          <a:p>
            <a:r>
              <a:rPr lang="en-US" dirty="0">
                <a:latin typeface="Arial" panose="020B0604020202020204" pitchFamily="34" charset="0"/>
                <a:cs typeface="Arial" panose="020B0604020202020204" pitchFamily="34" charset="0"/>
              </a:rPr>
              <a:t>Is it safe?</a:t>
            </a:r>
          </a:p>
          <a:p>
            <a:r>
              <a:rPr lang="en-US" dirty="0">
                <a:latin typeface="Arial" panose="020B0604020202020204" pitchFamily="34" charset="0"/>
                <a:cs typeface="Arial" panose="020B0604020202020204" pitchFamily="34" charset="0"/>
              </a:rPr>
              <a:t>Why should we trust the vaccine?</a:t>
            </a:r>
          </a:p>
          <a:p>
            <a:r>
              <a:rPr lang="en-US" dirty="0">
                <a:latin typeface="Arial" panose="020B0604020202020204" pitchFamily="34" charset="0"/>
                <a:cs typeface="Arial" panose="020B0604020202020204" pitchFamily="34" charset="0"/>
              </a:rPr>
              <a:t>Is there new technology being used and is that dangerous to me?</a:t>
            </a:r>
          </a:p>
          <a:p>
            <a:r>
              <a:rPr lang="en-US" dirty="0">
                <a:latin typeface="Arial" panose="020B0604020202020204" pitchFamily="34" charset="0"/>
                <a:cs typeface="Arial" panose="020B0604020202020204" pitchFamily="34" charset="0"/>
              </a:rPr>
              <a:t>What is an EUA and what does that mean for me?</a:t>
            </a:r>
          </a:p>
          <a:p>
            <a:r>
              <a:rPr lang="en-US" dirty="0">
                <a:latin typeface="Arial" panose="020B0604020202020204" pitchFamily="34" charset="0"/>
                <a:cs typeface="Arial" panose="020B0604020202020204" pitchFamily="34" charset="0"/>
              </a:rPr>
              <a:t>When and how long will I be protected?</a:t>
            </a:r>
          </a:p>
          <a:p>
            <a:r>
              <a:rPr lang="en-US" dirty="0">
                <a:latin typeface="Arial" panose="020B0604020202020204" pitchFamily="34" charset="0"/>
                <a:cs typeface="Arial" panose="020B0604020202020204" pitchFamily="34" charset="0"/>
              </a:rPr>
              <a:t>Will I still need to wear a mask?</a:t>
            </a:r>
          </a:p>
          <a:p>
            <a:r>
              <a:rPr lang="en-US" b="1" u="sng" dirty="0">
                <a:latin typeface="Arial" panose="020B0604020202020204" pitchFamily="34" charset="0"/>
                <a:cs typeface="Arial" panose="020B0604020202020204" pitchFamily="34" charset="0"/>
              </a:rPr>
              <a:t>Expectations: Important to warn people about possible side effects</a:t>
            </a:r>
          </a:p>
          <a:p>
            <a:r>
              <a:rPr lang="en-US" dirty="0">
                <a:latin typeface="Arial" panose="020B0604020202020204" pitchFamily="34" charset="0"/>
                <a:cs typeface="Arial" panose="020B0604020202020204" pitchFamily="34" charset="0"/>
              </a:rPr>
              <a:t>Special circumstances: What if I had COVID-19 or if I have antibodies?</a:t>
            </a:r>
          </a:p>
          <a:p>
            <a:r>
              <a:rPr lang="en-US" b="1" dirty="0">
                <a:solidFill>
                  <a:srgbClr val="FF0000"/>
                </a:solidFill>
                <a:latin typeface="Arial" panose="020B0604020202020204" pitchFamily="34" charset="0"/>
                <a:cs typeface="Arial" panose="020B0604020202020204" pitchFamily="34" charset="0"/>
              </a:rPr>
              <a:t>REVIEW: WHERE ARE YOU GETTING YOUR INFORMATION?</a:t>
            </a:r>
          </a:p>
        </p:txBody>
      </p:sp>
    </p:spTree>
    <p:extLst>
      <p:ext uri="{BB962C8B-B14F-4D97-AF65-F5344CB8AC3E}">
        <p14:creationId xmlns:p14="http://schemas.microsoft.com/office/powerpoint/2010/main" val="3300342215"/>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Trebuchet MS"/>
        <a:ea typeface="Trebuchet MS"/>
        <a:cs typeface="Trebuchet MS"/>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Trebuchet MS"/>
        <a:ea typeface="Trebuchet MS"/>
        <a:cs typeface="Trebuchet MS"/>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Trebuchet MS"/>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10342</TotalTime>
  <Words>1255</Words>
  <Application>Microsoft Macintosh PowerPoint</Application>
  <PresentationFormat>Widescreen</PresentationFormat>
  <Paragraphs>162</Paragraphs>
  <Slides>22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22</vt:i4>
      </vt:variant>
    </vt:vector>
  </HeadingPairs>
  <TitlesOfParts>
    <vt:vector size="30" baseType="lpstr">
      <vt:lpstr>Arial</vt:lpstr>
      <vt:lpstr>Calibri</vt:lpstr>
      <vt:lpstr>Calibri Light</vt:lpstr>
      <vt:lpstr>Corbel</vt:lpstr>
      <vt:lpstr>Georgia</vt:lpstr>
      <vt:lpstr>Trebuchet MS</vt:lpstr>
      <vt:lpstr>Office Theme</vt:lpstr>
      <vt:lpstr>Parallax</vt:lpstr>
      <vt:lpstr>COVID-19 Vaccine Implementation in Nursing Homes: Increasing  Vaccine Confidence   A Guide for Facility Leadership</vt:lpstr>
      <vt:lpstr>CALTCM’s Long Term Care Quadruple Aim for COVID-19 Response</vt:lpstr>
      <vt:lpstr>PowerPoint Presentation</vt:lpstr>
      <vt:lpstr>NAHCA Informal Poll: Vaccine Hesitancy in CNAs</vt:lpstr>
      <vt:lpstr>The Need to Increase COVID-19 Vaccine Confidence is Real*</vt:lpstr>
      <vt:lpstr>Best Practice: Town Halls “Respect, Honor &amp; Value”</vt:lpstr>
      <vt:lpstr>IDT STORY</vt:lpstr>
      <vt:lpstr>How to Frame the Conversation</vt:lpstr>
      <vt:lpstr>A Strategy for COVID-19 Education</vt:lpstr>
      <vt:lpstr>Are the COVID-19 vaccines safe?</vt:lpstr>
      <vt:lpstr>Why should we trust the COVID-19 vaccine?</vt:lpstr>
      <vt:lpstr>New Technology for the COVID-19 Vaccine</vt:lpstr>
      <vt:lpstr>What is an EUA and what does that mean for me? </vt:lpstr>
      <vt:lpstr>When and how long will I be protected by the COVID-19 vaccine?</vt:lpstr>
      <vt:lpstr>Will I still need to wear a mask?</vt:lpstr>
      <vt:lpstr>Important: Warn About Possible Side Effects  Will the vaccine make me sick?</vt:lpstr>
      <vt:lpstr>Special Circumstances:  Past COVID-19 Infection or Tested for Antibodies</vt:lpstr>
      <vt:lpstr>You Will Be the Leader and Role Model</vt:lpstr>
      <vt:lpstr>Facility Logistical Challenges</vt:lpstr>
      <vt:lpstr>Resources</vt:lpstr>
      <vt:lpstr>California Association of Long Term Care Medicine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Barbara Hulz</dc:creator>
  <cp:lastModifiedBy>Barbara Hulz</cp:lastModifiedBy>
  <cp:revision>50</cp:revision>
  <cp:lastPrinted>2020-12-14T22:50:36Z</cp:lastPrinted>
  <dcterms:created xsi:type="dcterms:W3CDTF">2020-12-07T21:28:41Z</dcterms:created>
  <dcterms:modified xsi:type="dcterms:W3CDTF">2021-01-04T23:21:45Z</dcterms:modified>
</cp:coreProperties>
</file>