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16B9-B1E0-42D5-8DFD-F0C3310E30D3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C5C3-FCC9-4347-8AB1-22209D060A2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16B9-B1E0-42D5-8DFD-F0C3310E30D3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C5C3-FCC9-4347-8AB1-22209D060A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16B9-B1E0-42D5-8DFD-F0C3310E30D3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C5C3-FCC9-4347-8AB1-22209D060A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16B9-B1E0-42D5-8DFD-F0C3310E30D3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C5C3-FCC9-4347-8AB1-22209D060A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16B9-B1E0-42D5-8DFD-F0C3310E30D3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C5C3-FCC9-4347-8AB1-22209D060A2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16B9-B1E0-42D5-8DFD-F0C3310E30D3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C5C3-FCC9-4347-8AB1-22209D060A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16B9-B1E0-42D5-8DFD-F0C3310E30D3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C5C3-FCC9-4347-8AB1-22209D060A2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16B9-B1E0-42D5-8DFD-F0C3310E30D3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C5C3-FCC9-4347-8AB1-22209D060A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16B9-B1E0-42D5-8DFD-F0C3310E30D3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C5C3-FCC9-4347-8AB1-22209D060A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16B9-B1E0-42D5-8DFD-F0C3310E30D3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C5C3-FCC9-4347-8AB1-22209D060A2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16B9-B1E0-42D5-8DFD-F0C3310E30D3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C5C3-FCC9-4347-8AB1-22209D060A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F2516B9-B1E0-42D5-8DFD-F0C3310E30D3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332C5C3-FCC9-4347-8AB1-22209D060A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COVID-19 MRNA VACCINES – caution re Anaphylaxis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Tim Gieseke MD, CMD</a:t>
            </a:r>
          </a:p>
          <a:p>
            <a:r>
              <a:rPr lang="en-US" dirty="0" smtClean="0"/>
              <a:t>TimothyGieseke@gmail.com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252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 cases of Anaphylaxis in the UK (United Kingdom) in persons who had known prior anaphylaxis, carried Epipens, and did well</a:t>
            </a:r>
          </a:p>
          <a:p>
            <a:r>
              <a:rPr lang="en-US" dirty="0" smtClean="0"/>
              <a:t>2 cases of anaphylaxis in USA with one in someone who did not have prior anaphylaxis history.  Both did well</a:t>
            </a:r>
          </a:p>
          <a:p>
            <a:r>
              <a:rPr lang="en-US" dirty="0" smtClean="0"/>
              <a:t>CDC now recommends against the mRNA vaccines if a prior history of anaphylaxis to an injectable.  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aution</a:t>
            </a:r>
            <a:r>
              <a:rPr lang="en-US" dirty="0" smtClean="0"/>
              <a:t> if</a:t>
            </a:r>
            <a:r>
              <a:rPr lang="en-US" dirty="0" smtClean="0"/>
              <a:t> history of food</a:t>
            </a:r>
            <a:r>
              <a:rPr lang="en-US" dirty="0" smtClean="0"/>
              <a:t>, drug, or insect sting allergy.</a:t>
            </a:r>
          </a:p>
          <a:p>
            <a:r>
              <a:rPr lang="en-US" dirty="0" smtClean="0"/>
              <a:t>Cause of </a:t>
            </a:r>
            <a:r>
              <a:rPr lang="en-US" dirty="0" smtClean="0"/>
              <a:t>anaphylaxis </a:t>
            </a:r>
            <a:r>
              <a:rPr lang="en-US" dirty="0" smtClean="0"/>
              <a:t>isn’t known, but</a:t>
            </a:r>
          </a:p>
          <a:p>
            <a:pPr lvl="1"/>
            <a:r>
              <a:rPr lang="en-US" dirty="0" smtClean="0"/>
              <a:t>mRNA component unlikely to trigger anaphylaxis</a:t>
            </a:r>
            <a:endParaRPr lang="en-US" dirty="0" smtClean="0"/>
          </a:p>
          <a:p>
            <a:pPr lvl="1"/>
            <a:r>
              <a:rPr lang="en-US" dirty="0" smtClean="0"/>
              <a:t>Multiple carrier ingredients are part of vaccine and some may trigger an allergic reaction</a:t>
            </a:r>
          </a:p>
          <a:p>
            <a:pPr lvl="1"/>
            <a:r>
              <a:rPr lang="en-US" dirty="0" smtClean="0"/>
              <a:t>These ingredients are identified on each vaccine’s fact sheets, which should be reviewed prior to vaccine administration.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222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recognition is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 smtClean="0"/>
              <a:t>potentially life-threatening multisystem syndrome caused by the sudden release of mast cell mediators into the systemic </a:t>
            </a:r>
            <a:r>
              <a:rPr lang="en-US" dirty="0" smtClean="0"/>
              <a:t>circulation triggered by IGE </a:t>
            </a:r>
            <a:r>
              <a:rPr lang="en-US" dirty="0" smtClean="0"/>
              <a:t>mediated allergy to specific foods, drugs, or insect stings</a:t>
            </a:r>
          </a:p>
          <a:p>
            <a:r>
              <a:rPr lang="en-US" dirty="0" smtClean="0"/>
              <a:t>Life time prevalence in USA = 1.6%</a:t>
            </a:r>
          </a:p>
          <a:p>
            <a:r>
              <a:rPr lang="en-US" dirty="0" smtClean="0"/>
              <a:t>An acute illness evolving over minutes to hours that may involve the </a:t>
            </a:r>
            <a:r>
              <a:rPr lang="en-US" b="1" dirty="0" smtClean="0"/>
              <a:t>skin or mucous membranes </a:t>
            </a:r>
            <a:r>
              <a:rPr lang="en-US" dirty="0" smtClean="0"/>
              <a:t>(hives, </a:t>
            </a:r>
            <a:r>
              <a:rPr lang="en-US" dirty="0" err="1" smtClean="0"/>
              <a:t>pruritis</a:t>
            </a:r>
            <a:r>
              <a:rPr lang="en-US" dirty="0" smtClean="0"/>
              <a:t>, swollen lips, tongue, uvula) and </a:t>
            </a:r>
            <a:r>
              <a:rPr lang="en-US" i="1" dirty="0" smtClean="0"/>
              <a:t>at least one </a:t>
            </a:r>
            <a:r>
              <a:rPr lang="en-US" dirty="0" smtClean="0"/>
              <a:t>of following:</a:t>
            </a:r>
          </a:p>
          <a:p>
            <a:pPr lvl="1"/>
            <a:r>
              <a:rPr lang="en-US" b="1" dirty="0" smtClean="0"/>
              <a:t>Respiratory compromise </a:t>
            </a:r>
            <a:r>
              <a:rPr lang="en-US" dirty="0" smtClean="0"/>
              <a:t>(dyspnea, wheezing, stridor, reduced peak flow, hypoxemia)</a:t>
            </a:r>
          </a:p>
          <a:p>
            <a:pPr lvl="1"/>
            <a:r>
              <a:rPr lang="en-US" b="1" dirty="0" smtClean="0"/>
              <a:t>Reduced tissue perfusion </a:t>
            </a:r>
            <a:r>
              <a:rPr lang="en-US" dirty="0" smtClean="0"/>
              <a:t>(hypotension, </a:t>
            </a:r>
            <a:r>
              <a:rPr lang="en-US" dirty="0" err="1" smtClean="0"/>
              <a:t>hypotonia</a:t>
            </a:r>
            <a:r>
              <a:rPr lang="en-US" dirty="0" smtClean="0"/>
              <a:t>, syncope, incontinence).  Hypotension = SBP&lt;90 or 30 mmHg &lt; usual SBP</a:t>
            </a:r>
          </a:p>
          <a:p>
            <a:pPr lvl="1"/>
            <a:r>
              <a:rPr lang="en-US" b="1" dirty="0" smtClean="0"/>
              <a:t>GI ischemia symptoms </a:t>
            </a:r>
            <a:r>
              <a:rPr lang="en-US" dirty="0" smtClean="0"/>
              <a:t>(nausea, vomiting, abdominal colic)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70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Usually occurs within seconds to minutes of a defined exposure with quickest onset and progression when an IV exposure.</a:t>
            </a:r>
          </a:p>
          <a:p>
            <a:r>
              <a:rPr lang="en-US" dirty="0" smtClean="0"/>
              <a:t>Time from onset to death in IV exposures may be 5 minutes.</a:t>
            </a:r>
          </a:p>
          <a:p>
            <a:r>
              <a:rPr lang="en-US" dirty="0" smtClean="0"/>
              <a:t>Early presentation may be subtle</a:t>
            </a:r>
          </a:p>
          <a:p>
            <a:pPr lvl="1"/>
            <a:r>
              <a:rPr lang="en-US" dirty="0"/>
              <a:t>Only weakness and malaise.</a:t>
            </a:r>
          </a:p>
          <a:p>
            <a:pPr lvl="1"/>
            <a:r>
              <a:rPr lang="en-US" dirty="0"/>
              <a:t>Mental dullness with patient not recognizing or reporting they could be seriously ill.  </a:t>
            </a:r>
          </a:p>
          <a:p>
            <a:pPr lvl="1"/>
            <a:r>
              <a:rPr lang="en-US" dirty="0"/>
              <a:t>Cutaneous manifestations ~ 90% of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CDC </a:t>
            </a:r>
            <a:r>
              <a:rPr lang="en-US" dirty="0"/>
              <a:t>recommends observe patients for 30 minutes </a:t>
            </a:r>
            <a:r>
              <a:rPr lang="en-US" dirty="0" smtClean="0"/>
              <a:t>after </a:t>
            </a:r>
            <a:r>
              <a:rPr lang="en-US" dirty="0" smtClean="0"/>
              <a:t>vaccine given.</a:t>
            </a:r>
          </a:p>
        </p:txBody>
      </p:sp>
    </p:spTree>
    <p:extLst>
      <p:ext uri="{BB962C8B-B14F-4D97-AF65-F5344CB8AC3E}">
        <p14:creationId xmlns:p14="http://schemas.microsoft.com/office/powerpoint/2010/main" val="721710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anaphylaxis suspected, </a:t>
            </a:r>
            <a:r>
              <a:rPr lang="en-US" b="1" dirty="0" smtClean="0"/>
              <a:t>dial 911</a:t>
            </a:r>
          </a:p>
          <a:p>
            <a:r>
              <a:rPr lang="en-US" b="1" dirty="0"/>
              <a:t>Stat epinephrine </a:t>
            </a:r>
            <a:r>
              <a:rPr lang="en-US" dirty="0"/>
              <a:t>by </a:t>
            </a:r>
            <a:r>
              <a:rPr lang="en-US" dirty="0" smtClean="0"/>
              <a:t>auto injector </a:t>
            </a:r>
            <a:r>
              <a:rPr lang="en-US" dirty="0"/>
              <a:t>IM lateral proximal </a:t>
            </a:r>
            <a:r>
              <a:rPr lang="en-US" dirty="0" smtClean="0"/>
              <a:t>thigh</a:t>
            </a:r>
          </a:p>
          <a:p>
            <a:r>
              <a:rPr lang="en-US" dirty="0" smtClean="0"/>
              <a:t>Reverse Trendelenburg and monitor vital signs</a:t>
            </a:r>
          </a:p>
          <a:p>
            <a:r>
              <a:rPr lang="en-US" dirty="0" smtClean="0"/>
              <a:t>Position on Left side if vomiting, especially if pregnant. </a:t>
            </a:r>
          </a:p>
          <a:p>
            <a:r>
              <a:rPr lang="en-US" b="1" dirty="0" smtClean="0"/>
              <a:t>O2</a:t>
            </a:r>
            <a:r>
              <a:rPr lang="en-US" dirty="0" smtClean="0"/>
              <a:t> by non-rebreathing mask at 15 LPM &amp; monitor O2 sats </a:t>
            </a:r>
          </a:p>
          <a:p>
            <a:r>
              <a:rPr lang="en-US" dirty="0" smtClean="0"/>
              <a:t>Only administer antihistamines (optional) after Epi given.  </a:t>
            </a:r>
          </a:p>
          <a:p>
            <a:r>
              <a:rPr lang="en-US" dirty="0" smtClean="0"/>
              <a:t>Consider bronchodilators if severe bronchospasm</a:t>
            </a:r>
          </a:p>
          <a:p>
            <a:r>
              <a:rPr lang="en-US" b="1" dirty="0" smtClean="0"/>
              <a:t>Transfer to ER ASAP</a:t>
            </a:r>
            <a:r>
              <a:rPr lang="en-US" dirty="0" smtClean="0"/>
              <a:t>.  Paramedics generally: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tart large bore (14-16 gauge) IV for NS infusion</a:t>
            </a:r>
          </a:p>
          <a:p>
            <a:pPr lvl="1"/>
            <a:r>
              <a:rPr lang="en-US" dirty="0" smtClean="0"/>
              <a:t>Consider IV epinephrine (1 mg/ml) – slow infusion</a:t>
            </a:r>
          </a:p>
          <a:p>
            <a:pPr lvl="1"/>
            <a:r>
              <a:rPr lang="en-US" dirty="0" smtClean="0"/>
              <a:t>Telemetry</a:t>
            </a:r>
          </a:p>
          <a:p>
            <a:pPr lvl="1"/>
            <a:r>
              <a:rPr lang="en-US" dirty="0" smtClean="0"/>
              <a:t>Intubate if airway compromised</a:t>
            </a:r>
          </a:p>
          <a:p>
            <a:pPr lvl="1"/>
            <a:r>
              <a:rPr lang="en-US" dirty="0" smtClean="0"/>
              <a:t>Consider IV Solumedrol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543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114</TotalTime>
  <Words>437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Clarity</vt:lpstr>
      <vt:lpstr>COVID-19 MRNA VACCINES – caution re Anaphylaxis</vt:lpstr>
      <vt:lpstr>What We Know</vt:lpstr>
      <vt:lpstr>Early recognition is key</vt:lpstr>
      <vt:lpstr>Other Characteristics</vt:lpstr>
      <vt:lpstr>Treatment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Pfizer VACCINE  &amp; Anaphylaxis</dc:title>
  <dc:creator>Tim Gieseke MD</dc:creator>
  <cp:lastModifiedBy>Tim Gieseke MD</cp:lastModifiedBy>
  <cp:revision>10</cp:revision>
  <dcterms:created xsi:type="dcterms:W3CDTF">2020-12-29T01:40:34Z</dcterms:created>
  <dcterms:modified xsi:type="dcterms:W3CDTF">2020-12-30T23:53:37Z</dcterms:modified>
</cp:coreProperties>
</file>