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6" r:id="rId1"/>
  </p:sldMasterIdLst>
  <p:sldIdLst>
    <p:sldId id="256" r:id="rId2"/>
    <p:sldId id="257" r:id="rId3"/>
    <p:sldId id="270" r:id="rId4"/>
    <p:sldId id="311" r:id="rId5"/>
    <p:sldId id="312" r:id="rId6"/>
    <p:sldId id="284" r:id="rId7"/>
    <p:sldId id="276" r:id="rId8"/>
    <p:sldId id="258" r:id="rId9"/>
    <p:sldId id="259" r:id="rId10"/>
    <p:sldId id="260" r:id="rId11"/>
    <p:sldId id="261" r:id="rId12"/>
    <p:sldId id="262" r:id="rId13"/>
    <p:sldId id="263" r:id="rId14"/>
    <p:sldId id="264" r:id="rId15"/>
    <p:sldId id="265" r:id="rId16"/>
    <p:sldId id="266" r:id="rId17"/>
    <p:sldId id="267" r:id="rId18"/>
    <p:sldId id="283" r:id="rId19"/>
    <p:sldId id="309" r:id="rId20"/>
    <p:sldId id="31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36"/>
    <p:restoredTop sz="95958"/>
  </p:normalViewPr>
  <p:slideViewPr>
    <p:cSldViewPr snapToGrid="0" snapToObjects="1">
      <p:cViewPr varScale="1">
        <p:scale>
          <a:sx n="99" d="100"/>
          <a:sy n="99" d="100"/>
        </p:scale>
        <p:origin x="20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12/8/20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4685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291B17-9318-49DB-B28B-6E5994AE9581}" type="datetime1">
              <a:rPr lang="en-US" smtClean="0"/>
              <a:t>12/8/20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3951793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9729830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0555111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0050415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2111884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0597025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39289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57064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3" name="Shape 63"/>
          <p:cNvSpPr>
            <a:spLocks noGrp="1"/>
          </p:cNvSpPr>
          <p:nvPr>
            <p:ph type="title"/>
          </p:nvPr>
        </p:nvSpPr>
        <p:spPr>
          <a:prstGeom prst="rect">
            <a:avLst/>
          </a:prstGeom>
        </p:spPr>
        <p:txBody>
          <a:bodyPr/>
          <a:lstStyle/>
          <a:p>
            <a:r>
              <a:t>Title Text</a:t>
            </a:r>
          </a:p>
        </p:txBody>
      </p:sp>
      <p:sp>
        <p:nvSpPr>
          <p:cNvPr id="64" name="Shape 64"/>
          <p:cNvSpPr>
            <a:spLocks noGrp="1"/>
          </p:cNvSpPr>
          <p:nvPr>
            <p:ph type="body" sz="half" idx="1"/>
          </p:nvPr>
        </p:nvSpPr>
        <p:spPr>
          <a:xfrm>
            <a:off x="892969" y="1830586"/>
            <a:ext cx="5000625" cy="4420195"/>
          </a:xfrm>
          <a:prstGeom prst="rect">
            <a:avLst/>
          </a:prstGeom>
        </p:spPr>
        <p:txBody>
          <a:bodyPr/>
          <a:lstStyle>
            <a:lvl1pPr marL="241093" indent="-241093">
              <a:spcBef>
                <a:spcPts val="2250"/>
              </a:spcBef>
              <a:defRPr sz="1969"/>
            </a:lvl1pPr>
            <a:lvl2pPr marL="482186" indent="-241093">
              <a:spcBef>
                <a:spcPts val="2250"/>
              </a:spcBef>
              <a:defRPr sz="1969"/>
            </a:lvl2pPr>
            <a:lvl3pPr marL="723279" indent="-241093">
              <a:spcBef>
                <a:spcPts val="2250"/>
              </a:spcBef>
              <a:defRPr sz="1969"/>
            </a:lvl3pPr>
            <a:lvl4pPr marL="964372" indent="-241093">
              <a:spcBef>
                <a:spcPts val="2250"/>
              </a:spcBef>
              <a:defRPr sz="1969"/>
            </a:lvl4pPr>
            <a:lvl5pPr marL="1205465" indent="-241093">
              <a:spcBef>
                <a:spcPts val="2250"/>
              </a:spcBef>
              <a:defRPr sz="1969"/>
            </a:lvl5pPr>
          </a:lstStyle>
          <a:p>
            <a:r>
              <a:t>Body Level One</a:t>
            </a:r>
          </a:p>
          <a:p>
            <a:pPr lvl="1"/>
            <a:r>
              <a:t>Body Level Two</a:t>
            </a:r>
          </a:p>
          <a:p>
            <a:pPr lvl="2"/>
            <a:r>
              <a:t>Body Level Three</a:t>
            </a:r>
          </a:p>
          <a:p>
            <a:pPr lvl="3"/>
            <a:r>
              <a:t>Body Level Four</a:t>
            </a:r>
          </a:p>
          <a:p>
            <a:pPr lvl="4"/>
            <a:r>
              <a:t>Body Level Five</a:t>
            </a:r>
          </a:p>
        </p:txBody>
      </p:sp>
      <p:sp>
        <p:nvSpPr>
          <p:cNvPr id="65" name="Shape 65"/>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0379056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D82B9-B8EE-4375-B6FF-88FA6ABB15D9}" type="datetime1">
              <a:rPr lang="en-US" smtClean="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2613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497495-0637-405E-AE64-5CC7506D51F5}" type="datetime1">
              <a:rPr lang="en-US" smtClean="0"/>
              <a:t>12/8/20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77488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0892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7114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8117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12/8/20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30207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82884F1-FFEA-405F-9602-3DCA865EDA4E}" type="datetime1">
              <a:rPr lang="en-US" smtClean="0"/>
              <a:t>12/8/20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627047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12/8/20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26530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D291B17-9318-49DB-B28B-6E5994AE9581}" type="datetime1">
              <a:rPr lang="en-US" smtClean="0"/>
              <a:t>12/8/20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979175531"/>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 id="2147483760" r:id="rId14"/>
    <p:sldLayoutId id="2147483761" r:id="rId15"/>
    <p:sldLayoutId id="2147483762" r:id="rId16"/>
    <p:sldLayoutId id="2147483763" r:id="rId17"/>
    <p:sldLayoutId id="2147483764" r:id="rId18"/>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dc.gov/coronavirus/2019-ncov/vaccines/about-vaccines.html" TargetMode="External"/><Relationship Id="rId2" Type="http://schemas.openxmlformats.org/officeDocument/2006/relationships/hyperlink" Target="https://www.cdc.gov/vaccines/hcp/covid-conversations/answering-questions.html" TargetMode="External"/><Relationship Id="rId1" Type="http://schemas.openxmlformats.org/officeDocument/2006/relationships/slideLayout" Target="../slideLayouts/slideLayout2.xml"/><Relationship Id="rId4" Type="http://schemas.openxmlformats.org/officeDocument/2006/relationships/hyperlink" Target="https://www.cdc.gov/vaccines/hcp/covid-conversation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caltcm.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eepblue.lib.umich.edu/handle/2027.42/16352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pfizer.com/science/coronavirus/vaccine" TargetMode="External"/><Relationship Id="rId2" Type="http://schemas.openxmlformats.org/officeDocument/2006/relationships/hyperlink" Target="https://www.pfizer.com/news/press-release/press-release-detail/pfizer-and-biontech-conclude-phase-3-study-covid-19-vaccin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DE0D0-E6A4-7A48-9A8D-7374C1133998}"/>
              </a:ext>
            </a:extLst>
          </p:cNvPr>
          <p:cNvSpPr>
            <a:spLocks noGrp="1"/>
          </p:cNvSpPr>
          <p:nvPr>
            <p:ph type="ctrTitle"/>
          </p:nvPr>
        </p:nvSpPr>
        <p:spPr>
          <a:xfrm>
            <a:off x="3712318" y="621470"/>
            <a:ext cx="7234723" cy="4620231"/>
          </a:xfrm>
        </p:spPr>
        <p:txBody>
          <a:bodyPr anchor="b">
            <a:normAutofit/>
          </a:bodyPr>
          <a:lstStyle/>
          <a:p>
            <a:pPr algn="ctr"/>
            <a:r>
              <a:rPr lang="en-US" sz="6000" dirty="0">
                <a:solidFill>
                  <a:schemeClr val="tx1"/>
                </a:solidFill>
              </a:rPr>
              <a:t>COVID-19 Vaccine Hesitancy and Education:</a:t>
            </a:r>
            <a:br>
              <a:rPr lang="en-US" sz="6000" dirty="0">
                <a:solidFill>
                  <a:schemeClr val="tx1"/>
                </a:solidFill>
              </a:rPr>
            </a:br>
            <a:r>
              <a:rPr lang="en-US" sz="6000" dirty="0">
                <a:solidFill>
                  <a:schemeClr val="tx1"/>
                </a:solidFill>
              </a:rPr>
              <a:t> </a:t>
            </a:r>
            <a:r>
              <a:rPr lang="en-US" sz="3200" dirty="0">
                <a:solidFill>
                  <a:schemeClr val="tx1"/>
                </a:solidFill>
              </a:rPr>
              <a:t>A Guide for Medical </a:t>
            </a:r>
            <a:r>
              <a:rPr lang="en-US" sz="3200" dirty="0"/>
              <a:t>Di</a:t>
            </a:r>
            <a:r>
              <a:rPr lang="en-US" sz="3200" dirty="0">
                <a:solidFill>
                  <a:schemeClr val="tx1"/>
                </a:solidFill>
              </a:rPr>
              <a:t>rectors</a:t>
            </a:r>
            <a:br>
              <a:rPr lang="en-US" sz="3200" dirty="0">
                <a:solidFill>
                  <a:schemeClr val="tx1"/>
                </a:solidFill>
              </a:rPr>
            </a:br>
            <a:r>
              <a:rPr lang="en-US" sz="3200" dirty="0">
                <a:solidFill>
                  <a:schemeClr val="tx1"/>
                </a:solidFill>
              </a:rPr>
              <a:t>Michael Wasserman, MD, CMD</a:t>
            </a:r>
            <a:br>
              <a:rPr lang="en-US" sz="3200" dirty="0">
                <a:solidFill>
                  <a:schemeClr val="tx1"/>
                </a:solidFill>
              </a:rPr>
            </a:br>
            <a:r>
              <a:rPr lang="en-US" sz="3200" dirty="0">
                <a:solidFill>
                  <a:schemeClr val="tx1"/>
                </a:solidFill>
              </a:rPr>
              <a:t>CALTCM</a:t>
            </a:r>
            <a:endParaRPr lang="en-US" sz="6000" dirty="0">
              <a:solidFill>
                <a:schemeClr val="tx1"/>
              </a:solidFill>
            </a:endParaRPr>
          </a:p>
        </p:txBody>
      </p:sp>
      <p:sp>
        <p:nvSpPr>
          <p:cNvPr id="3" name="Subtitle 2">
            <a:extLst>
              <a:ext uri="{FF2B5EF4-FFF2-40B4-BE49-F238E27FC236}">
                <a16:creationId xmlns:a16="http://schemas.microsoft.com/office/drawing/2014/main" id="{09D9CC34-C3E1-A545-9D36-DC447D929D40}"/>
              </a:ext>
            </a:extLst>
          </p:cNvPr>
          <p:cNvSpPr>
            <a:spLocks noGrp="1"/>
          </p:cNvSpPr>
          <p:nvPr>
            <p:ph type="subTitle" idx="1"/>
          </p:nvPr>
        </p:nvSpPr>
        <p:spPr>
          <a:xfrm>
            <a:off x="5166911" y="5666704"/>
            <a:ext cx="7025090" cy="811213"/>
          </a:xfrm>
        </p:spPr>
        <p:txBody>
          <a:bodyPr anchor="t">
            <a:normAutofit/>
          </a:bodyPr>
          <a:lstStyle/>
          <a:p>
            <a:pPr algn="ctr"/>
            <a:r>
              <a:rPr lang="en-US" sz="2400" cap="none" dirty="0">
                <a:solidFill>
                  <a:schemeClr val="tx1">
                    <a:alpha val="60000"/>
                  </a:schemeClr>
                </a:solidFill>
              </a:rPr>
              <a:t>A special thanks to Dr. Leslie Eber, AMDA and the CALTCM Vaccine Delphi Group</a:t>
            </a:r>
          </a:p>
        </p:txBody>
      </p:sp>
    </p:spTree>
    <p:extLst>
      <p:ext uri="{BB962C8B-B14F-4D97-AF65-F5344CB8AC3E}">
        <p14:creationId xmlns:p14="http://schemas.microsoft.com/office/powerpoint/2010/main" val="4226271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FE93A-0A46-114B-BB99-1EA72B0B9213}"/>
              </a:ext>
            </a:extLst>
          </p:cNvPr>
          <p:cNvSpPr>
            <a:spLocks noGrp="1"/>
          </p:cNvSpPr>
          <p:nvPr>
            <p:ph type="title"/>
          </p:nvPr>
        </p:nvSpPr>
        <p:spPr/>
        <p:txBody>
          <a:bodyPr>
            <a:normAutofit/>
          </a:bodyPr>
          <a:lstStyle/>
          <a:p>
            <a:pPr algn="ctr"/>
            <a:r>
              <a:rPr lang="en-US" sz="3200" dirty="0"/>
              <a:t>Why should we trust the COVID 19 vaccine?</a:t>
            </a:r>
            <a:br>
              <a:rPr lang="en-US" sz="3200" dirty="0"/>
            </a:br>
            <a:endParaRPr lang="en-US" sz="3200" dirty="0"/>
          </a:p>
        </p:txBody>
      </p:sp>
      <p:sp>
        <p:nvSpPr>
          <p:cNvPr id="3" name="Content Placeholder 2">
            <a:extLst>
              <a:ext uri="{FF2B5EF4-FFF2-40B4-BE49-F238E27FC236}">
                <a16:creationId xmlns:a16="http://schemas.microsoft.com/office/drawing/2014/main" id="{347BB9A7-77B9-A948-B4AF-32CF4322A74E}"/>
              </a:ext>
            </a:extLst>
          </p:cNvPr>
          <p:cNvSpPr>
            <a:spLocks noGrp="1"/>
          </p:cNvSpPr>
          <p:nvPr>
            <p:ph idx="1"/>
          </p:nvPr>
        </p:nvSpPr>
        <p:spPr>
          <a:xfrm>
            <a:off x="3417958" y="1790699"/>
            <a:ext cx="6151417" cy="4561610"/>
          </a:xfrm>
        </p:spPr>
        <p:txBody>
          <a:bodyPr/>
          <a:lstStyle/>
          <a:p>
            <a:pPr>
              <a:lnSpc>
                <a:spcPct val="100000"/>
              </a:lnSpc>
            </a:pPr>
            <a:r>
              <a:rPr lang="en-US" sz="2000" dirty="0"/>
              <a:t>The FDA is using the same standards that it has for decades</a:t>
            </a:r>
          </a:p>
          <a:p>
            <a:pPr>
              <a:lnSpc>
                <a:spcPct val="100000"/>
              </a:lnSpc>
            </a:pPr>
            <a:r>
              <a:rPr lang="en-US" sz="2000" dirty="0"/>
              <a:t>There are no steps being “skipped”</a:t>
            </a:r>
          </a:p>
          <a:p>
            <a:pPr>
              <a:lnSpc>
                <a:spcPct val="100000"/>
              </a:lnSpc>
            </a:pPr>
            <a:r>
              <a:rPr lang="en-US" sz="2000" dirty="0"/>
              <a:t> 2 advisory committees:</a:t>
            </a:r>
          </a:p>
          <a:p>
            <a:pPr lvl="1">
              <a:lnSpc>
                <a:spcPct val="100000"/>
              </a:lnSpc>
            </a:pPr>
            <a:r>
              <a:rPr lang="en-US" sz="2000" dirty="0"/>
              <a:t> 1) The Vaccine and Related Biological Products Advisory Committee (VRBPAC) that advises the FDA</a:t>
            </a:r>
          </a:p>
          <a:p>
            <a:pPr lvl="1">
              <a:lnSpc>
                <a:spcPct val="100000"/>
              </a:lnSpc>
            </a:pPr>
            <a:r>
              <a:rPr lang="en-US" sz="2000" dirty="0"/>
              <a:t>2) The Advisory Committee on Immunization Practices (ACIP) that advises the CDC.</a:t>
            </a:r>
          </a:p>
          <a:p>
            <a:endParaRPr lang="en-US" dirty="0"/>
          </a:p>
        </p:txBody>
      </p:sp>
    </p:spTree>
    <p:extLst>
      <p:ext uri="{BB962C8B-B14F-4D97-AF65-F5344CB8AC3E}">
        <p14:creationId xmlns:p14="http://schemas.microsoft.com/office/powerpoint/2010/main" val="1913141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32900-B475-5540-9C40-76921D944801}"/>
              </a:ext>
            </a:extLst>
          </p:cNvPr>
          <p:cNvSpPr>
            <a:spLocks noGrp="1"/>
          </p:cNvSpPr>
          <p:nvPr>
            <p:ph type="title"/>
          </p:nvPr>
        </p:nvSpPr>
        <p:spPr>
          <a:xfrm>
            <a:off x="705745" y="980660"/>
            <a:ext cx="6792657" cy="4878137"/>
          </a:xfrm>
        </p:spPr>
        <p:txBody>
          <a:bodyPr anchor="ctr">
            <a:normAutofit/>
          </a:bodyPr>
          <a:lstStyle/>
          <a:p>
            <a:pPr algn="ctr"/>
            <a:r>
              <a:rPr lang="en-US" sz="4800" dirty="0">
                <a:solidFill>
                  <a:schemeClr val="tx2"/>
                </a:solidFill>
              </a:rPr>
              <a:t>New technology for the COVID 19 vaccine</a:t>
            </a:r>
          </a:p>
        </p:txBody>
      </p:sp>
      <p:sp>
        <p:nvSpPr>
          <p:cNvPr id="3" name="Content Placeholder 2">
            <a:extLst>
              <a:ext uri="{FF2B5EF4-FFF2-40B4-BE49-F238E27FC236}">
                <a16:creationId xmlns:a16="http://schemas.microsoft.com/office/drawing/2014/main" id="{BAED3569-00A8-F74D-8CB5-5C5079915075}"/>
              </a:ext>
            </a:extLst>
          </p:cNvPr>
          <p:cNvSpPr>
            <a:spLocks noGrp="1"/>
          </p:cNvSpPr>
          <p:nvPr>
            <p:ph idx="1"/>
          </p:nvPr>
        </p:nvSpPr>
        <p:spPr>
          <a:xfrm>
            <a:off x="8119870" y="1046922"/>
            <a:ext cx="3164356" cy="4811877"/>
          </a:xfrm>
        </p:spPr>
        <p:txBody>
          <a:bodyPr>
            <a:normAutofit/>
          </a:bodyPr>
          <a:lstStyle/>
          <a:p>
            <a:r>
              <a:rPr lang="en-US" dirty="0"/>
              <a:t>mRNA Vaccines</a:t>
            </a:r>
          </a:p>
          <a:p>
            <a:r>
              <a:rPr lang="en-US" dirty="0"/>
              <a:t>Viral Vectors</a:t>
            </a:r>
          </a:p>
          <a:p>
            <a:r>
              <a:rPr lang="en-US" dirty="0"/>
              <a:t>Can these new technologies give me COVID 19? NO</a:t>
            </a:r>
          </a:p>
          <a:p>
            <a:r>
              <a:rPr lang="en-US" dirty="0"/>
              <a:t>Can these new technologies change my DNA? No</a:t>
            </a:r>
          </a:p>
        </p:txBody>
      </p:sp>
    </p:spTree>
    <p:extLst>
      <p:ext uri="{BB962C8B-B14F-4D97-AF65-F5344CB8AC3E}">
        <p14:creationId xmlns:p14="http://schemas.microsoft.com/office/powerpoint/2010/main" val="2569075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7B4A8-A36A-D645-8E34-AFECC2924B22}"/>
              </a:ext>
            </a:extLst>
          </p:cNvPr>
          <p:cNvSpPr>
            <a:spLocks noGrp="1"/>
          </p:cNvSpPr>
          <p:nvPr>
            <p:ph type="title"/>
          </p:nvPr>
        </p:nvSpPr>
        <p:spPr>
          <a:xfrm>
            <a:off x="1017878" y="1021090"/>
            <a:ext cx="4057649" cy="4608003"/>
          </a:xfrm>
        </p:spPr>
        <p:txBody>
          <a:bodyPr anchor="ctr">
            <a:normAutofit/>
          </a:bodyPr>
          <a:lstStyle/>
          <a:p>
            <a:r>
              <a:rPr lang="en-US" sz="4000" b="1" dirty="0">
                <a:solidFill>
                  <a:schemeClr val="accent1"/>
                </a:solidFill>
              </a:rPr>
              <a:t>What is an EUA and what does that mean for me?</a:t>
            </a:r>
            <a:br>
              <a:rPr lang="en-US" sz="4000" b="1" dirty="0">
                <a:solidFill>
                  <a:schemeClr val="accent1"/>
                </a:solidFill>
              </a:rPr>
            </a:br>
            <a:endParaRPr lang="en-US" sz="4000" b="1" dirty="0">
              <a:solidFill>
                <a:schemeClr val="accent1"/>
              </a:solidFill>
            </a:endParaRPr>
          </a:p>
        </p:txBody>
      </p:sp>
      <p:sp>
        <p:nvSpPr>
          <p:cNvPr id="3" name="Content Placeholder 2">
            <a:extLst>
              <a:ext uri="{FF2B5EF4-FFF2-40B4-BE49-F238E27FC236}">
                <a16:creationId xmlns:a16="http://schemas.microsoft.com/office/drawing/2014/main" id="{A1F66E93-49E7-944B-96C1-3B06CE1D7CB4}"/>
              </a:ext>
            </a:extLst>
          </p:cNvPr>
          <p:cNvSpPr>
            <a:spLocks noGrp="1"/>
          </p:cNvSpPr>
          <p:nvPr>
            <p:ph idx="1"/>
          </p:nvPr>
        </p:nvSpPr>
        <p:spPr>
          <a:xfrm>
            <a:off x="5209309" y="548641"/>
            <a:ext cx="6877915" cy="5184362"/>
          </a:xfrm>
        </p:spPr>
        <p:txBody>
          <a:bodyPr>
            <a:normAutofit/>
          </a:bodyPr>
          <a:lstStyle/>
          <a:p>
            <a:pPr lvl="0"/>
            <a:r>
              <a:rPr lang="en-US" sz="2200" dirty="0"/>
              <a:t>An Emergency Use Authorization (EUA) for a vaccine is based on the need to use a vaccine quickly to save lives during a public health emergency. </a:t>
            </a:r>
          </a:p>
          <a:p>
            <a:pPr lvl="0"/>
            <a:r>
              <a:rPr lang="en-US" sz="2200" dirty="0"/>
              <a:t>EUA is a shorter process </a:t>
            </a:r>
            <a:r>
              <a:rPr lang="en-US" sz="2200" b="1" dirty="0"/>
              <a:t>but no steps are skipped in the safety evaluation process.</a:t>
            </a:r>
            <a:endParaRPr lang="en-US" sz="2200" dirty="0"/>
          </a:p>
          <a:p>
            <a:pPr lvl="0"/>
            <a:r>
              <a:rPr lang="en-US" sz="2200" dirty="0"/>
              <a:t>FDA approval can still take weeks</a:t>
            </a:r>
          </a:p>
          <a:p>
            <a:pPr lvl="0"/>
            <a:r>
              <a:rPr lang="en-US" sz="2200" dirty="0"/>
              <a:t>The FDA will assess if the vaccine's known and potential benefits outweigh the known and potential risks.</a:t>
            </a:r>
          </a:p>
          <a:p>
            <a:r>
              <a:rPr lang="en-US" sz="2200" dirty="0"/>
              <a:t>Both advisory boards (VRBPAC and ACIP) will also review all the data and make recommendations </a:t>
            </a:r>
          </a:p>
          <a:p>
            <a:r>
              <a:rPr lang="en-US" sz="2200" dirty="0"/>
              <a:t>An EUA does Not imply that the authorization was done too quickly or that the vaccine is not safe</a:t>
            </a:r>
          </a:p>
        </p:txBody>
      </p:sp>
    </p:spTree>
    <p:extLst>
      <p:ext uri="{BB962C8B-B14F-4D97-AF65-F5344CB8AC3E}">
        <p14:creationId xmlns:p14="http://schemas.microsoft.com/office/powerpoint/2010/main" val="1018449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4CC8C-923E-9D46-8426-37ABEC45E704}"/>
              </a:ext>
            </a:extLst>
          </p:cNvPr>
          <p:cNvSpPr>
            <a:spLocks noGrp="1"/>
          </p:cNvSpPr>
          <p:nvPr>
            <p:ph type="title"/>
          </p:nvPr>
        </p:nvSpPr>
        <p:spPr>
          <a:xfrm>
            <a:off x="7963094" y="1113764"/>
            <a:ext cx="3827124" cy="4624327"/>
          </a:xfrm>
        </p:spPr>
        <p:txBody>
          <a:bodyPr anchor="ctr">
            <a:normAutofit/>
          </a:bodyPr>
          <a:lstStyle/>
          <a:p>
            <a:r>
              <a:rPr lang="en-US" b="1" dirty="0">
                <a:solidFill>
                  <a:schemeClr val="accent1"/>
                </a:solidFill>
              </a:rPr>
              <a:t>When and how long will I be protected by the COVID 19 vaccine?</a:t>
            </a:r>
            <a:br>
              <a:rPr lang="en-US" b="1" dirty="0">
                <a:solidFill>
                  <a:schemeClr val="accent1"/>
                </a:solidFill>
              </a:rPr>
            </a:br>
            <a:endParaRPr lang="en-US" b="1" dirty="0">
              <a:solidFill>
                <a:schemeClr val="accent1"/>
              </a:solidFill>
            </a:endParaRPr>
          </a:p>
        </p:txBody>
      </p:sp>
      <p:sp>
        <p:nvSpPr>
          <p:cNvPr id="3" name="Content Placeholder 2">
            <a:extLst>
              <a:ext uri="{FF2B5EF4-FFF2-40B4-BE49-F238E27FC236}">
                <a16:creationId xmlns:a16="http://schemas.microsoft.com/office/drawing/2014/main" id="{9D962159-150F-6846-9B5E-B1BA9CF14074}"/>
              </a:ext>
            </a:extLst>
          </p:cNvPr>
          <p:cNvSpPr>
            <a:spLocks noGrp="1"/>
          </p:cNvSpPr>
          <p:nvPr>
            <p:ph idx="1"/>
          </p:nvPr>
        </p:nvSpPr>
        <p:spPr>
          <a:xfrm>
            <a:off x="1946225" y="514156"/>
            <a:ext cx="6108179" cy="6179527"/>
          </a:xfrm>
        </p:spPr>
        <p:txBody>
          <a:bodyPr anchor="ctr">
            <a:normAutofit/>
          </a:bodyPr>
          <a:lstStyle/>
          <a:p>
            <a:r>
              <a:rPr lang="en-US" sz="2400" dirty="0"/>
              <a:t>Be Transparent and Honest</a:t>
            </a:r>
          </a:p>
          <a:p>
            <a:r>
              <a:rPr lang="en-US" sz="2400" dirty="0"/>
              <a:t>We will most likely not know how long the vaccine will be protective when we receive it</a:t>
            </a:r>
          </a:p>
          <a:p>
            <a:pPr lvl="1"/>
            <a:r>
              <a:rPr lang="en-US" sz="2400" dirty="0"/>
              <a:t>More research needed</a:t>
            </a:r>
          </a:p>
          <a:p>
            <a:r>
              <a:rPr lang="en-US" sz="2400" dirty="0"/>
              <a:t>Most of the vaccines are 2 doses, 3-4 weeks apart </a:t>
            </a:r>
          </a:p>
          <a:p>
            <a:r>
              <a:rPr lang="en-US" sz="2400" dirty="0"/>
              <a:t>Protection 1-2 weeks after the second dose</a:t>
            </a:r>
          </a:p>
          <a:p>
            <a:r>
              <a:rPr lang="en-US" sz="2400" dirty="0"/>
              <a:t>May need to have vaccine shots for COVID-19 on a regular basis (like the flu shot)</a:t>
            </a:r>
          </a:p>
        </p:txBody>
      </p:sp>
    </p:spTree>
    <p:extLst>
      <p:ext uri="{BB962C8B-B14F-4D97-AF65-F5344CB8AC3E}">
        <p14:creationId xmlns:p14="http://schemas.microsoft.com/office/powerpoint/2010/main" val="3996497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110FD-D11D-6B4E-AB8A-0A888533EF43}"/>
              </a:ext>
            </a:extLst>
          </p:cNvPr>
          <p:cNvSpPr>
            <a:spLocks noGrp="1"/>
          </p:cNvSpPr>
          <p:nvPr>
            <p:ph type="title"/>
          </p:nvPr>
        </p:nvSpPr>
        <p:spPr>
          <a:xfrm>
            <a:off x="581192" y="702156"/>
            <a:ext cx="11029616" cy="1776639"/>
          </a:xfrm>
        </p:spPr>
        <p:txBody>
          <a:bodyPr>
            <a:normAutofit/>
          </a:bodyPr>
          <a:lstStyle/>
          <a:p>
            <a:pPr algn="ctr"/>
            <a:r>
              <a:rPr lang="en-US" sz="3600" dirty="0"/>
              <a:t>Will I still need to wear a mask?</a:t>
            </a:r>
            <a:br>
              <a:rPr lang="en-US" sz="3600" dirty="0"/>
            </a:br>
            <a:endParaRPr lang="en-US" sz="3600" dirty="0"/>
          </a:p>
        </p:txBody>
      </p:sp>
      <p:sp>
        <p:nvSpPr>
          <p:cNvPr id="3" name="Content Placeholder 2">
            <a:extLst>
              <a:ext uri="{FF2B5EF4-FFF2-40B4-BE49-F238E27FC236}">
                <a16:creationId xmlns:a16="http://schemas.microsoft.com/office/drawing/2014/main" id="{70BB4565-5F0E-0A4D-A117-43486BF310D4}"/>
              </a:ext>
            </a:extLst>
          </p:cNvPr>
          <p:cNvSpPr>
            <a:spLocks noGrp="1"/>
          </p:cNvSpPr>
          <p:nvPr>
            <p:ph idx="1"/>
          </p:nvPr>
        </p:nvSpPr>
        <p:spPr>
          <a:xfrm>
            <a:off x="581192" y="2478796"/>
            <a:ext cx="11029615" cy="3496554"/>
          </a:xfrm>
        </p:spPr>
        <p:txBody>
          <a:bodyPr>
            <a:normAutofit/>
          </a:bodyPr>
          <a:lstStyle/>
          <a:p>
            <a:pPr marL="0" indent="0" algn="ctr">
              <a:buNone/>
            </a:pPr>
            <a:r>
              <a:rPr lang="en-US" sz="6000" b="1" dirty="0"/>
              <a:t>YES !</a:t>
            </a:r>
          </a:p>
          <a:p>
            <a:pPr marL="0" indent="0" algn="ctr">
              <a:buNone/>
            </a:pPr>
            <a:r>
              <a:rPr lang="en-US" sz="6000" b="1" dirty="0"/>
              <a:t>Wear it properly!</a:t>
            </a:r>
          </a:p>
          <a:p>
            <a:pPr marL="0" indent="0" algn="ctr">
              <a:buNone/>
            </a:pPr>
            <a:r>
              <a:rPr lang="en-US" sz="6000" b="1" dirty="0"/>
              <a:t>Wash your hands!</a:t>
            </a:r>
          </a:p>
        </p:txBody>
      </p:sp>
    </p:spTree>
    <p:extLst>
      <p:ext uri="{BB962C8B-B14F-4D97-AF65-F5344CB8AC3E}">
        <p14:creationId xmlns:p14="http://schemas.microsoft.com/office/powerpoint/2010/main" val="79672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64F02-7F21-D444-BC15-4C3EF64A0ABD}"/>
              </a:ext>
            </a:extLst>
          </p:cNvPr>
          <p:cNvSpPr>
            <a:spLocks noGrp="1"/>
          </p:cNvSpPr>
          <p:nvPr>
            <p:ph type="title"/>
          </p:nvPr>
        </p:nvSpPr>
        <p:spPr>
          <a:xfrm>
            <a:off x="1412465" y="1000308"/>
            <a:ext cx="4076149" cy="4608003"/>
          </a:xfrm>
        </p:spPr>
        <p:txBody>
          <a:bodyPr anchor="ctr">
            <a:normAutofit/>
          </a:bodyPr>
          <a:lstStyle/>
          <a:p>
            <a:r>
              <a:rPr lang="en-US" sz="4000" b="1" u="sng" dirty="0">
                <a:solidFill>
                  <a:schemeClr val="accent1"/>
                </a:solidFill>
              </a:rPr>
              <a:t>Important: </a:t>
            </a:r>
            <a:r>
              <a:rPr lang="en-US" sz="4000" b="1" dirty="0">
                <a:solidFill>
                  <a:schemeClr val="accent1"/>
                </a:solidFill>
              </a:rPr>
              <a:t>warn about possible side effects</a:t>
            </a:r>
            <a:br>
              <a:rPr lang="en-US" sz="4000" b="1" u="sng" dirty="0">
                <a:solidFill>
                  <a:schemeClr val="accent1"/>
                </a:solidFill>
              </a:rPr>
            </a:br>
            <a:r>
              <a:rPr lang="en-US" sz="4000" b="1" dirty="0">
                <a:solidFill>
                  <a:schemeClr val="tx1"/>
                </a:solidFill>
              </a:rPr>
              <a:t>Will the vaccine make me sick?</a:t>
            </a:r>
            <a:endParaRPr lang="en-US" sz="4000" dirty="0">
              <a:solidFill>
                <a:schemeClr val="tx1"/>
              </a:solidFill>
            </a:endParaRPr>
          </a:p>
        </p:txBody>
      </p:sp>
      <p:sp>
        <p:nvSpPr>
          <p:cNvPr id="3" name="Content Placeholder 2">
            <a:extLst>
              <a:ext uri="{FF2B5EF4-FFF2-40B4-BE49-F238E27FC236}">
                <a16:creationId xmlns:a16="http://schemas.microsoft.com/office/drawing/2014/main" id="{BF18B32B-45F1-C24E-891D-0DA1FEC91D2B}"/>
              </a:ext>
            </a:extLst>
          </p:cNvPr>
          <p:cNvSpPr>
            <a:spLocks noGrp="1"/>
          </p:cNvSpPr>
          <p:nvPr>
            <p:ph idx="1"/>
          </p:nvPr>
        </p:nvSpPr>
        <p:spPr>
          <a:xfrm>
            <a:off x="5638800" y="834045"/>
            <a:ext cx="5001491" cy="5092922"/>
          </a:xfrm>
        </p:spPr>
        <p:txBody>
          <a:bodyPr>
            <a:normAutofit/>
          </a:bodyPr>
          <a:lstStyle/>
          <a:p>
            <a:r>
              <a:rPr lang="en-US" sz="2000" dirty="0"/>
              <a:t>short-term discomfort : headache, muscle pains, fatigue, chills, fever and pain at injection site</a:t>
            </a:r>
          </a:p>
          <a:p>
            <a:r>
              <a:rPr lang="en-US" sz="2000" dirty="0"/>
              <a:t>1-2 days</a:t>
            </a:r>
          </a:p>
          <a:p>
            <a:r>
              <a:rPr lang="en-US" sz="2000" dirty="0"/>
              <a:t>Same symptoms as COVID 19 – Emphasize that the vaccine cannot give you COVID-19</a:t>
            </a:r>
          </a:p>
          <a:p>
            <a:r>
              <a:rPr lang="en-US" sz="2000" dirty="0"/>
              <a:t>More pronounced with second dose</a:t>
            </a:r>
          </a:p>
          <a:p>
            <a:r>
              <a:rPr lang="en-US" sz="2000" dirty="0"/>
              <a:t>Normal and common </a:t>
            </a:r>
          </a:p>
          <a:p>
            <a:r>
              <a:rPr lang="en-US" sz="2000" dirty="0"/>
              <a:t>It means your body is doing its job and making antibodies ( IT IS A GOOD THING)</a:t>
            </a:r>
          </a:p>
          <a:p>
            <a:r>
              <a:rPr lang="en-US" sz="2000" dirty="0"/>
              <a:t>MUST COME BACK FOR SECOND DOSE, must be the same vaccine as the first dose</a:t>
            </a:r>
          </a:p>
          <a:p>
            <a:endParaRPr lang="en-US" sz="2000" dirty="0"/>
          </a:p>
        </p:txBody>
      </p:sp>
    </p:spTree>
    <p:extLst>
      <p:ext uri="{BB962C8B-B14F-4D97-AF65-F5344CB8AC3E}">
        <p14:creationId xmlns:p14="http://schemas.microsoft.com/office/powerpoint/2010/main" val="1094950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FC900-30F6-D843-B435-A4EE4FFF6C8F}"/>
              </a:ext>
            </a:extLst>
          </p:cNvPr>
          <p:cNvSpPr>
            <a:spLocks noGrp="1"/>
          </p:cNvSpPr>
          <p:nvPr>
            <p:ph type="title"/>
          </p:nvPr>
        </p:nvSpPr>
        <p:spPr>
          <a:xfrm>
            <a:off x="1250782" y="1314197"/>
            <a:ext cx="4076149" cy="4608003"/>
          </a:xfrm>
        </p:spPr>
        <p:txBody>
          <a:bodyPr anchor="ctr">
            <a:normAutofit/>
          </a:bodyPr>
          <a:lstStyle/>
          <a:p>
            <a:r>
              <a:rPr lang="en-US" sz="3700" b="1" u="sng" dirty="0">
                <a:solidFill>
                  <a:schemeClr val="accent1"/>
                </a:solidFill>
              </a:rPr>
              <a:t>Special circumstances</a:t>
            </a:r>
            <a:r>
              <a:rPr lang="en-US" sz="3700" b="1" dirty="0">
                <a:solidFill>
                  <a:schemeClr val="accent1"/>
                </a:solidFill>
              </a:rPr>
              <a:t>: </a:t>
            </a:r>
            <a:br>
              <a:rPr lang="en-US" sz="3700" b="1" dirty="0">
                <a:solidFill>
                  <a:schemeClr val="accent1"/>
                </a:solidFill>
              </a:rPr>
            </a:br>
            <a:r>
              <a:rPr lang="en-US" sz="3700" b="1" dirty="0">
                <a:solidFill>
                  <a:schemeClr val="accent1"/>
                </a:solidFill>
              </a:rPr>
              <a:t>Past COVID 19 infection or tested for antibodies</a:t>
            </a:r>
            <a:br>
              <a:rPr lang="en-US" sz="3700" b="1" dirty="0">
                <a:solidFill>
                  <a:schemeClr val="accent1"/>
                </a:solidFill>
              </a:rPr>
            </a:br>
            <a:endParaRPr lang="en-US" sz="3700" b="1" dirty="0">
              <a:solidFill>
                <a:schemeClr val="accent1"/>
              </a:solidFill>
            </a:endParaRPr>
          </a:p>
        </p:txBody>
      </p:sp>
      <p:sp>
        <p:nvSpPr>
          <p:cNvPr id="3" name="Content Placeholder 2">
            <a:extLst>
              <a:ext uri="{FF2B5EF4-FFF2-40B4-BE49-F238E27FC236}">
                <a16:creationId xmlns:a16="http://schemas.microsoft.com/office/drawing/2014/main" id="{6B787CFA-5968-CC4B-96A7-DB128FDE8196}"/>
              </a:ext>
            </a:extLst>
          </p:cNvPr>
          <p:cNvSpPr>
            <a:spLocks noGrp="1"/>
          </p:cNvSpPr>
          <p:nvPr>
            <p:ph idx="1"/>
          </p:nvPr>
        </p:nvSpPr>
        <p:spPr>
          <a:xfrm>
            <a:off x="5782604" y="543248"/>
            <a:ext cx="6143248" cy="5827923"/>
          </a:xfrm>
        </p:spPr>
        <p:txBody>
          <a:bodyPr>
            <a:normAutofit/>
          </a:bodyPr>
          <a:lstStyle/>
          <a:p>
            <a:r>
              <a:rPr lang="en-US" sz="2400" dirty="0"/>
              <a:t>It is safe to get the COVID 19 vaccine even if you have had COVID 19</a:t>
            </a:r>
          </a:p>
          <a:p>
            <a:r>
              <a:rPr lang="en-US" sz="2400" dirty="0"/>
              <a:t>If + Antibodies PLEASE get the COVID 19 Vaccine</a:t>
            </a:r>
          </a:p>
          <a:p>
            <a:r>
              <a:rPr lang="en-US" sz="2400" dirty="0"/>
              <a:t>Monoclonal antibody treatment trial  </a:t>
            </a:r>
          </a:p>
        </p:txBody>
      </p:sp>
    </p:spTree>
    <p:extLst>
      <p:ext uri="{BB962C8B-B14F-4D97-AF65-F5344CB8AC3E}">
        <p14:creationId xmlns:p14="http://schemas.microsoft.com/office/powerpoint/2010/main" val="4056178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322D6-DB5F-4E4C-83CF-F1081EE58C8C}"/>
              </a:ext>
            </a:extLst>
          </p:cNvPr>
          <p:cNvSpPr>
            <a:spLocks noGrp="1"/>
          </p:cNvSpPr>
          <p:nvPr>
            <p:ph type="title"/>
          </p:nvPr>
        </p:nvSpPr>
        <p:spPr>
          <a:xfrm>
            <a:off x="581192" y="702156"/>
            <a:ext cx="11029616" cy="807155"/>
          </a:xfrm>
        </p:spPr>
        <p:txBody>
          <a:bodyPr>
            <a:normAutofit/>
          </a:bodyPr>
          <a:lstStyle/>
          <a:p>
            <a:pPr algn="ctr"/>
            <a:r>
              <a:rPr lang="en-US" sz="3200" dirty="0"/>
              <a:t>Where are you getting your information?</a:t>
            </a:r>
          </a:p>
        </p:txBody>
      </p:sp>
      <p:sp>
        <p:nvSpPr>
          <p:cNvPr id="3" name="Content Placeholder 2">
            <a:extLst>
              <a:ext uri="{FF2B5EF4-FFF2-40B4-BE49-F238E27FC236}">
                <a16:creationId xmlns:a16="http://schemas.microsoft.com/office/drawing/2014/main" id="{D56EEA67-113D-2347-9002-F2C8FCE7EA33}"/>
              </a:ext>
            </a:extLst>
          </p:cNvPr>
          <p:cNvSpPr>
            <a:spLocks noGrp="1"/>
          </p:cNvSpPr>
          <p:nvPr>
            <p:ph idx="1"/>
          </p:nvPr>
        </p:nvSpPr>
        <p:spPr>
          <a:xfrm>
            <a:off x="2423848" y="2008908"/>
            <a:ext cx="8216444" cy="4623161"/>
          </a:xfrm>
        </p:spPr>
        <p:txBody>
          <a:bodyPr>
            <a:normAutofit/>
          </a:bodyPr>
          <a:lstStyle/>
          <a:p>
            <a:r>
              <a:rPr lang="en-US" sz="2200" dirty="0"/>
              <a:t>It is important to get information from </a:t>
            </a:r>
            <a:r>
              <a:rPr lang="en-US" sz="2200" u="sng" dirty="0"/>
              <a:t>reliable sources</a:t>
            </a:r>
            <a:r>
              <a:rPr lang="en-US" sz="2200" dirty="0"/>
              <a:t> (CDC, medical directors, providers)  </a:t>
            </a:r>
            <a:r>
              <a:rPr lang="en-US" sz="2200" b="1" dirty="0"/>
              <a:t>Social media is </a:t>
            </a:r>
            <a:r>
              <a:rPr lang="en-US" sz="2200" b="1" dirty="0">
                <a:solidFill>
                  <a:srgbClr val="FF0000"/>
                </a:solidFill>
              </a:rPr>
              <a:t>full of misinformation </a:t>
            </a:r>
            <a:r>
              <a:rPr lang="en-US" sz="2200" b="1" dirty="0"/>
              <a:t>and opinions based on that misinformation</a:t>
            </a:r>
          </a:p>
          <a:p>
            <a:r>
              <a:rPr lang="en-US" sz="2000" b="1" dirty="0"/>
              <a:t>CDC</a:t>
            </a:r>
            <a:r>
              <a:rPr lang="en-US" sz="2000" b="1" dirty="0">
                <a:solidFill>
                  <a:srgbClr val="FF0000"/>
                </a:solidFill>
              </a:rPr>
              <a:t>: </a:t>
            </a:r>
            <a:r>
              <a:rPr lang="en-US" sz="2000" u="sng" dirty="0">
                <a:solidFill>
                  <a:srgbClr val="FF0000"/>
                </a:solidFill>
                <a:hlinkClick r:id="rId2">
                  <a:extLst>
                    <a:ext uri="{A12FA001-AC4F-418D-AE19-62706E023703}">
                      <ahyp:hlinkClr xmlns:ahyp="http://schemas.microsoft.com/office/drawing/2018/hyperlinkcolor" val="tx"/>
                    </a:ext>
                  </a:extLst>
                </a:hlinkClick>
              </a:rPr>
              <a:t>https://www.cdc.gov/vaccines/hcp/covid-conversations/answering-questions.html</a:t>
            </a:r>
            <a:r>
              <a:rPr lang="en-US" sz="2000" dirty="0">
                <a:solidFill>
                  <a:srgbClr val="FF0000"/>
                </a:solidFill>
              </a:rPr>
              <a:t> </a:t>
            </a:r>
          </a:p>
          <a:p>
            <a:r>
              <a:rPr lang="en-US" sz="2000" dirty="0"/>
              <a:t>CDC: About COVID-19 vaccines: </a:t>
            </a:r>
            <a:r>
              <a:rPr lang="en-US" sz="2000" u="sng" dirty="0">
                <a:solidFill>
                  <a:schemeClr val="accent1"/>
                </a:solidFill>
                <a:hlinkClick r:id="rId3">
                  <a:extLst>
                    <a:ext uri="{A12FA001-AC4F-418D-AE19-62706E023703}">
                      <ahyp:hlinkClr xmlns:ahyp="http://schemas.microsoft.com/office/drawing/2018/hyperlinkcolor" val="tx"/>
                    </a:ext>
                  </a:extLst>
                </a:hlinkClick>
              </a:rPr>
              <a:t>https://www.cdc.gov/coronavirus/2019-ncov/vaccines/about-vaccines.html</a:t>
            </a:r>
            <a:r>
              <a:rPr lang="en-US" sz="2000" dirty="0">
                <a:solidFill>
                  <a:schemeClr val="accent1"/>
                </a:solidFill>
              </a:rPr>
              <a:t> </a:t>
            </a:r>
            <a:endParaRPr lang="en-US" sz="2000" dirty="0"/>
          </a:p>
          <a:p>
            <a:r>
              <a:rPr lang="en-US" sz="2000" dirty="0"/>
              <a:t>CDC: Provider Resources for COVID-19 Vaccine Conversations with Patients and Answering Patients’ Questions: </a:t>
            </a:r>
            <a:r>
              <a:rPr lang="en-US" sz="2000" u="sng" dirty="0">
                <a:solidFill>
                  <a:schemeClr val="accent1"/>
                </a:solidFill>
                <a:hlinkClick r:id="rId4">
                  <a:extLst>
                    <a:ext uri="{A12FA001-AC4F-418D-AE19-62706E023703}">
                      <ahyp:hlinkClr xmlns:ahyp="http://schemas.microsoft.com/office/drawing/2018/hyperlinkcolor" val="tx"/>
                    </a:ext>
                  </a:extLst>
                </a:hlinkClick>
              </a:rPr>
              <a:t>https://www.cdc.gov/vaccines/hcp/covid-conversations/</a:t>
            </a:r>
            <a:r>
              <a:rPr lang="en-US" sz="2000" dirty="0">
                <a:solidFill>
                  <a:schemeClr val="accent1"/>
                </a:solidFill>
              </a:rPr>
              <a:t> </a:t>
            </a:r>
          </a:p>
          <a:p>
            <a:endParaRPr lang="en-US" sz="2000" dirty="0">
              <a:solidFill>
                <a:srgbClr val="FF0000"/>
              </a:solidFill>
            </a:endParaRPr>
          </a:p>
          <a:p>
            <a:pPr marL="0" indent="0">
              <a:buNone/>
            </a:pPr>
            <a:endParaRPr lang="en-US" sz="2000" dirty="0"/>
          </a:p>
          <a:p>
            <a:endParaRPr lang="en-US" dirty="0"/>
          </a:p>
        </p:txBody>
      </p:sp>
    </p:spTree>
    <p:extLst>
      <p:ext uri="{BB962C8B-B14F-4D97-AF65-F5344CB8AC3E}">
        <p14:creationId xmlns:p14="http://schemas.microsoft.com/office/powerpoint/2010/main" val="1862022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53EFC-07CC-D340-BEBA-9C58918BD1D2}"/>
              </a:ext>
            </a:extLst>
          </p:cNvPr>
          <p:cNvSpPr>
            <a:spLocks noGrp="1"/>
          </p:cNvSpPr>
          <p:nvPr>
            <p:ph type="title"/>
          </p:nvPr>
        </p:nvSpPr>
        <p:spPr/>
        <p:txBody>
          <a:bodyPr/>
          <a:lstStyle/>
          <a:p>
            <a:pPr algn="ctr"/>
            <a:r>
              <a:rPr lang="en-US" dirty="0"/>
              <a:t>You will be the leader and role model</a:t>
            </a:r>
          </a:p>
        </p:txBody>
      </p:sp>
      <p:sp>
        <p:nvSpPr>
          <p:cNvPr id="3" name="Content Placeholder 2">
            <a:extLst>
              <a:ext uri="{FF2B5EF4-FFF2-40B4-BE49-F238E27FC236}">
                <a16:creationId xmlns:a16="http://schemas.microsoft.com/office/drawing/2014/main" id="{BE13376A-55E6-0C4A-BD1D-02AF05E102AA}"/>
              </a:ext>
            </a:extLst>
          </p:cNvPr>
          <p:cNvSpPr>
            <a:spLocks noGrp="1"/>
          </p:cNvSpPr>
          <p:nvPr>
            <p:ph idx="1"/>
          </p:nvPr>
        </p:nvSpPr>
        <p:spPr/>
        <p:txBody>
          <a:bodyPr>
            <a:normAutofit/>
          </a:bodyPr>
          <a:lstStyle/>
          <a:p>
            <a:r>
              <a:rPr lang="en-US" sz="3200" dirty="0"/>
              <a:t>Tell your own vaccine story: talk about how will you make your decision</a:t>
            </a:r>
          </a:p>
          <a:p>
            <a:r>
              <a:rPr lang="en-US" sz="3200" dirty="0"/>
              <a:t>Lead by doing: Discuss with staff/family your decision to get the vaccine and talk about your experience after you get immunized</a:t>
            </a:r>
          </a:p>
        </p:txBody>
      </p:sp>
    </p:spTree>
    <p:extLst>
      <p:ext uri="{BB962C8B-B14F-4D97-AF65-F5344CB8AC3E}">
        <p14:creationId xmlns:p14="http://schemas.microsoft.com/office/powerpoint/2010/main" val="3088902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 name="Shape 510"/>
          <p:cNvSpPr>
            <a:spLocks noGrp="1"/>
          </p:cNvSpPr>
          <p:nvPr>
            <p:ph type="title"/>
          </p:nvPr>
        </p:nvSpPr>
        <p:spPr>
          <a:xfrm>
            <a:off x="3416069" y="195298"/>
            <a:ext cx="7804547" cy="1518047"/>
          </a:xfrm>
          <a:prstGeom prst="rect">
            <a:avLst/>
          </a:prstGeom>
        </p:spPr>
        <p:txBody>
          <a:bodyPr/>
          <a:lstStyle>
            <a:lvl1pPr>
              <a:defRPr sz="5000" b="1" i="1">
                <a:latin typeface="+mn-lt"/>
                <a:ea typeface="+mn-ea"/>
                <a:cs typeface="+mn-cs"/>
                <a:sym typeface="Helvetica"/>
              </a:defRPr>
            </a:lvl1pPr>
          </a:lstStyle>
          <a:p>
            <a:r>
              <a:rPr dirty="0"/>
              <a:t>Questions</a:t>
            </a:r>
          </a:p>
        </p:txBody>
      </p:sp>
      <p:sp>
        <p:nvSpPr>
          <p:cNvPr id="511" name="Shape 511"/>
          <p:cNvSpPr>
            <a:spLocks noGrp="1"/>
          </p:cNvSpPr>
          <p:nvPr>
            <p:ph type="body" sz="half" idx="1"/>
          </p:nvPr>
        </p:nvSpPr>
        <p:spPr>
          <a:xfrm>
            <a:off x="2058694" y="954321"/>
            <a:ext cx="3950321" cy="4542686"/>
          </a:xfrm>
          <a:prstGeom prst="rect">
            <a:avLst/>
          </a:prstGeom>
        </p:spPr>
        <p:txBody>
          <a:bodyPr/>
          <a:lstStyle/>
          <a:p>
            <a:pPr marL="0" indent="0" defTabSz="373783">
              <a:spcBef>
                <a:spcPts val="2461"/>
              </a:spcBef>
              <a:buNone/>
              <a:defRPr sz="21400">
                <a:solidFill>
                  <a:srgbClr val="00549E"/>
                </a:solidFill>
                <a:effectLst>
                  <a:outerShdw blurRad="50800" dist="34671" dir="2700000" rotWithShape="0">
                    <a:srgbClr val="000000">
                      <a:alpha val="40000"/>
                    </a:srgbClr>
                  </a:outerShdw>
                </a:effectLst>
                <a:latin typeface="Estrangelo Edessa"/>
                <a:ea typeface="Estrangelo Edessa"/>
                <a:cs typeface="Estrangelo Edessa"/>
                <a:sym typeface="Estrangelo Edessa"/>
              </a:defRPr>
            </a:pPr>
            <a:r>
              <a:rPr dirty="0"/>
              <a:t>?</a:t>
            </a:r>
            <a:r>
              <a:rPr dirty="0">
                <a:solidFill>
                  <a:srgbClr val="61A2D8"/>
                </a:solidFill>
              </a:rPr>
              <a:t>?</a:t>
            </a:r>
            <a:r>
              <a:rPr dirty="0">
                <a:solidFill>
                  <a:srgbClr val="F79548"/>
                </a:solidFill>
              </a:rPr>
              <a:t>?</a:t>
            </a:r>
            <a:r>
              <a:rPr dirty="0">
                <a:solidFill>
                  <a:srgbClr val="50B848"/>
                </a:solidFill>
              </a:rPr>
              <a:t>?</a:t>
            </a:r>
            <a:r>
              <a:rPr dirty="0">
                <a:solidFill>
                  <a:srgbClr val="FFFF00"/>
                </a:solidFill>
              </a:rPr>
              <a:t> </a:t>
            </a:r>
          </a:p>
        </p:txBody>
      </p:sp>
      <p:pic>
        <p:nvPicPr>
          <p:cNvPr id="512" name="image10.png"/>
          <p:cNvPicPr>
            <a:picLocks noChangeAspect="1"/>
          </p:cNvPicPr>
          <p:nvPr/>
        </p:nvPicPr>
        <p:blipFill>
          <a:blip r:embed="rId2"/>
          <a:srcRect t="9113"/>
          <a:stretch>
            <a:fillRect/>
          </a:stretch>
        </p:blipFill>
        <p:spPr>
          <a:xfrm>
            <a:off x="7176699" y="1801269"/>
            <a:ext cx="4112743" cy="5056731"/>
          </a:xfrm>
          <a:prstGeom prst="rect">
            <a:avLst/>
          </a:prstGeom>
          <a:ln w="12700">
            <a:miter lim="400000"/>
          </a:ln>
        </p:spPr>
      </p:pic>
    </p:spTree>
    <p:extLst>
      <p:ext uri="{BB962C8B-B14F-4D97-AF65-F5344CB8AC3E}">
        <p14:creationId xmlns:p14="http://schemas.microsoft.com/office/powerpoint/2010/main" val="32052155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iterate>
                                    <p:tmAbs val="0"/>
                                  </p:iterate>
                                  <p:childTnLst>
                                    <p:set>
                                      <p:cBhvr>
                                        <p:cTn id="6" fill="hold"/>
                                        <p:tgtEl>
                                          <p:spTgt spid="511">
                                            <p:bg/>
                                          </p:spTgt>
                                        </p:tgtEl>
                                        <p:attrNameLst>
                                          <p:attrName>style.visibility</p:attrName>
                                        </p:attrNameLst>
                                      </p:cBhvr>
                                      <p:to>
                                        <p:strVal val="visible"/>
                                      </p:to>
                                    </p:set>
                                    <p:anim calcmode="lin" valueType="num">
                                      <p:cBhvr>
                                        <p:cTn id="7" dur="2000" fill="hold"/>
                                        <p:tgtEl>
                                          <p:spTgt spid="511">
                                            <p:bg/>
                                          </p:spTgt>
                                        </p:tgtEl>
                                        <p:attrNameLst>
                                          <p:attrName>ppt_w</p:attrName>
                                        </p:attrNameLst>
                                      </p:cBhvr>
                                      <p:tavLst>
                                        <p:tav tm="0" fmla="#ppt_w*sin(2.5*pi*$)">
                                          <p:val>
                                            <p:fltVal val="0"/>
                                          </p:val>
                                        </p:tav>
                                        <p:tav tm="100000">
                                          <p:val>
                                            <p:fltVal val="1"/>
                                          </p:val>
                                        </p:tav>
                                      </p:tavLst>
                                    </p:anim>
                                    <p:anim calcmode="lin" valueType="num">
                                      <p:cBhvr>
                                        <p:cTn id="8" dur="2000" fill="hold"/>
                                        <p:tgtEl>
                                          <p:spTgt spid="511">
                                            <p:bg/>
                                          </p:spTgt>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iterate>
                                    <p:tmAbs val="0"/>
                                  </p:iterate>
                                  <p:childTnLst>
                                    <p:set>
                                      <p:cBhvr>
                                        <p:cTn id="10" fill="hold"/>
                                        <p:tgtEl>
                                          <p:spTgt spid="511">
                                            <p:txEl>
                                              <p:pRg st="0" end="0"/>
                                            </p:txEl>
                                          </p:spTgt>
                                        </p:tgtEl>
                                        <p:attrNameLst>
                                          <p:attrName>style.visibility</p:attrName>
                                        </p:attrNameLst>
                                      </p:cBhvr>
                                      <p:to>
                                        <p:strVal val="visible"/>
                                      </p:to>
                                    </p:set>
                                    <p:animEffect transition="in" filter="fade">
                                      <p:cBhvr>
                                        <p:cTn id="11" dur="2000" fill="hold"/>
                                        <p:tgtEl>
                                          <p:spTgt spid="511">
                                            <p:txEl>
                                              <p:pRg st="0" end="0"/>
                                            </p:txEl>
                                          </p:spTgt>
                                        </p:tgtEl>
                                      </p:cBhvr>
                                    </p:animEffect>
                                    <p:anim calcmode="lin" valueType="num">
                                      <p:cBhvr>
                                        <p:cTn id="12" dur="2000" fill="hold"/>
                                        <p:tgtEl>
                                          <p:spTgt spid="511">
                                            <p:txEl>
                                              <p:pRg st="0" end="0"/>
                                            </p:txEl>
                                          </p:spTgt>
                                        </p:tgtEl>
                                        <p:attrNameLst>
                                          <p:attrName>ppt_w</p:attrName>
                                        </p:attrNameLst>
                                      </p:cBhvr>
                                      <p:tavLst>
                                        <p:tav tm="0" fmla="#ppt_w*sin(2.5*pi*$)">
                                          <p:val>
                                            <p:fltVal val="0"/>
                                          </p:val>
                                        </p:tav>
                                        <p:tav tm="100000">
                                          <p:val>
                                            <p:fltVal val="1"/>
                                          </p:val>
                                        </p:tav>
                                      </p:tavLst>
                                    </p:anim>
                                    <p:anim calcmode="lin" valueType="num">
                                      <p:cBhvr>
                                        <p:cTn id="13" dur="2000" fill="hold"/>
                                        <p:tgtEl>
                                          <p:spTgt spid="511">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1" grpId="0" build="p"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37DDA-51D7-F94F-A841-10AA9CF1BF33}"/>
              </a:ext>
            </a:extLst>
          </p:cNvPr>
          <p:cNvSpPr>
            <a:spLocks noGrp="1"/>
          </p:cNvSpPr>
          <p:nvPr>
            <p:ph type="title"/>
          </p:nvPr>
        </p:nvSpPr>
        <p:spPr>
          <a:xfrm>
            <a:off x="1502519" y="861763"/>
            <a:ext cx="4385663" cy="4608003"/>
          </a:xfrm>
        </p:spPr>
        <p:txBody>
          <a:bodyPr anchor="ctr">
            <a:normAutofit/>
          </a:bodyPr>
          <a:lstStyle/>
          <a:p>
            <a:r>
              <a:rPr lang="en-US" sz="4000" b="1" dirty="0">
                <a:solidFill>
                  <a:schemeClr val="accent1"/>
                </a:solidFill>
              </a:rPr>
              <a:t>COVID-19 </a:t>
            </a:r>
            <a:r>
              <a:rPr lang="en-US" b="1" dirty="0">
                <a:solidFill>
                  <a:schemeClr val="accent1"/>
                </a:solidFill>
              </a:rPr>
              <a:t>v</a:t>
            </a:r>
            <a:r>
              <a:rPr lang="en-US" sz="4000" b="1" dirty="0">
                <a:solidFill>
                  <a:schemeClr val="accent1"/>
                </a:solidFill>
              </a:rPr>
              <a:t>accine hesitation is real</a:t>
            </a:r>
          </a:p>
        </p:txBody>
      </p:sp>
      <p:sp>
        <p:nvSpPr>
          <p:cNvPr id="3" name="Content Placeholder 2">
            <a:extLst>
              <a:ext uri="{FF2B5EF4-FFF2-40B4-BE49-F238E27FC236}">
                <a16:creationId xmlns:a16="http://schemas.microsoft.com/office/drawing/2014/main" id="{7FCC84EA-EAC7-7247-8364-47D1175C9B39}"/>
              </a:ext>
            </a:extLst>
          </p:cNvPr>
          <p:cNvSpPr>
            <a:spLocks noGrp="1"/>
          </p:cNvSpPr>
          <p:nvPr>
            <p:ph idx="1"/>
          </p:nvPr>
        </p:nvSpPr>
        <p:spPr>
          <a:xfrm>
            <a:off x="6289530" y="595745"/>
            <a:ext cx="5743142" cy="6440980"/>
          </a:xfrm>
        </p:spPr>
        <p:txBody>
          <a:bodyPr>
            <a:normAutofit/>
          </a:bodyPr>
          <a:lstStyle/>
          <a:p>
            <a:pPr>
              <a:lnSpc>
                <a:spcPct val="100000"/>
              </a:lnSpc>
            </a:pPr>
            <a:r>
              <a:rPr lang="en-US" sz="2200" dirty="0"/>
              <a:t>Kreps et al found in his survey published in JAMA 10/20/20 that the most important factors for acceptance are efficacy, duration of protection and lower incidence of major side effects</a:t>
            </a:r>
          </a:p>
          <a:p>
            <a:pPr>
              <a:lnSpc>
                <a:spcPct val="100000"/>
              </a:lnSpc>
            </a:pPr>
            <a:r>
              <a:rPr lang="en-US" sz="2200" dirty="0"/>
              <a:t>Other factors:  EUA (Emergency Use Authorization) and a vaccine developed outside the United States. </a:t>
            </a:r>
          </a:p>
          <a:p>
            <a:pPr>
              <a:lnSpc>
                <a:spcPct val="100000"/>
              </a:lnSpc>
            </a:pPr>
            <a:r>
              <a:rPr lang="en-US" sz="2200" dirty="0"/>
              <a:t>Specific LTC staff concerns:</a:t>
            </a:r>
          </a:p>
          <a:p>
            <a:pPr lvl="1">
              <a:lnSpc>
                <a:spcPct val="100000"/>
              </a:lnSpc>
            </a:pPr>
            <a:r>
              <a:rPr lang="en-US" sz="1900" dirty="0"/>
              <a:t>“being first”</a:t>
            </a:r>
          </a:p>
          <a:p>
            <a:pPr lvl="1">
              <a:lnSpc>
                <a:spcPct val="100000"/>
              </a:lnSpc>
            </a:pPr>
            <a:r>
              <a:rPr lang="en-US" sz="1900" dirty="0"/>
              <a:t>Safety </a:t>
            </a:r>
          </a:p>
          <a:p>
            <a:pPr lvl="1">
              <a:lnSpc>
                <a:spcPct val="100000"/>
              </a:lnSpc>
            </a:pPr>
            <a:r>
              <a:rPr lang="en-US" sz="1900" dirty="0"/>
              <a:t>Not being represented in the vaccine trials</a:t>
            </a:r>
          </a:p>
          <a:p>
            <a:pPr marL="324000" lvl="1" indent="0">
              <a:lnSpc>
                <a:spcPct val="100000"/>
              </a:lnSpc>
              <a:buNone/>
            </a:pPr>
            <a:endParaRPr lang="en-US" sz="1900" dirty="0"/>
          </a:p>
          <a:p>
            <a:pPr marL="324000" lvl="1" indent="0">
              <a:lnSpc>
                <a:spcPct val="100000"/>
              </a:lnSpc>
              <a:buNone/>
            </a:pPr>
            <a:r>
              <a:rPr lang="en-US" i="1" dirty="0"/>
              <a:t>JAMA Network Open. </a:t>
            </a:r>
            <a:r>
              <a:rPr lang="en-US" dirty="0"/>
              <a:t>2020;3(10):e2025594. doi:10.1001/jamanetworkopen.2020.25594 </a:t>
            </a:r>
            <a:endParaRPr lang="en-US" sz="2000" dirty="0"/>
          </a:p>
          <a:p>
            <a:pPr marL="324000" lvl="1" indent="0">
              <a:lnSpc>
                <a:spcPct val="100000"/>
              </a:lnSpc>
              <a:buNone/>
            </a:pPr>
            <a:endParaRPr lang="en-US" sz="1900" dirty="0"/>
          </a:p>
        </p:txBody>
      </p:sp>
    </p:spTree>
    <p:extLst>
      <p:ext uri="{BB962C8B-B14F-4D97-AF65-F5344CB8AC3E}">
        <p14:creationId xmlns:p14="http://schemas.microsoft.com/office/powerpoint/2010/main" val="3283311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itle 1"/>
          <p:cNvSpPr txBox="1">
            <a:spLocks noGrp="1"/>
          </p:cNvSpPr>
          <p:nvPr>
            <p:ph type="title"/>
          </p:nvPr>
        </p:nvSpPr>
        <p:spPr>
          <a:xfrm>
            <a:off x="2231136" y="0"/>
            <a:ext cx="7729728" cy="2153412"/>
          </a:xfrm>
          <a:prstGeom prst="rect">
            <a:avLst/>
          </a:prstGeom>
        </p:spPr>
        <p:txBody>
          <a:bodyPr/>
          <a:lstStyle>
            <a:lvl1pPr algn="ctr" defTabSz="868680">
              <a:defRPr sz="4180">
                <a:latin typeface="+mn-lt"/>
                <a:ea typeface="+mn-ea"/>
                <a:cs typeface="+mn-cs"/>
                <a:sym typeface="Helvetica"/>
              </a:defRPr>
            </a:lvl1pPr>
          </a:lstStyle>
          <a:p>
            <a:r>
              <a:rPr dirty="0"/>
              <a:t>California Association of Long Term Care Medicine</a:t>
            </a:r>
          </a:p>
        </p:txBody>
      </p:sp>
      <p:sp>
        <p:nvSpPr>
          <p:cNvPr id="337" name="Content Placeholder 2"/>
          <p:cNvSpPr txBox="1">
            <a:spLocks noGrp="1"/>
          </p:cNvSpPr>
          <p:nvPr>
            <p:ph type="body" idx="1"/>
          </p:nvPr>
        </p:nvSpPr>
        <p:spPr>
          <a:prstGeom prst="rect">
            <a:avLst/>
          </a:prstGeom>
        </p:spPr>
        <p:txBody>
          <a:bodyPr/>
          <a:lstStyle/>
          <a:p>
            <a:pPr marL="0" indent="0" algn="ctr" defTabSz="859536">
              <a:spcBef>
                <a:spcPts val="900"/>
              </a:spcBef>
              <a:buSzTx/>
              <a:buNone/>
              <a:defRPr sz="3384">
                <a:latin typeface="Helvetica Neue"/>
                <a:ea typeface="Helvetica Neue"/>
                <a:cs typeface="Helvetica Neue"/>
                <a:sym typeface="Helvetica Neue"/>
              </a:defRPr>
            </a:pPr>
            <a:r>
              <a:rPr dirty="0"/>
              <a:t>@CALTCM</a:t>
            </a:r>
          </a:p>
          <a:p>
            <a:pPr marL="0" indent="0" algn="ctr" defTabSz="859536">
              <a:spcBef>
                <a:spcPts val="900"/>
              </a:spcBef>
              <a:buSzTx/>
              <a:buNone/>
              <a:defRPr sz="3384">
                <a:latin typeface="Helvetica Neue"/>
                <a:ea typeface="Helvetica Neue"/>
                <a:cs typeface="Helvetica Neue"/>
                <a:sym typeface="Helvetica Neue"/>
              </a:defRPr>
            </a:pPr>
            <a:r>
              <a:rPr dirty="0"/>
              <a:t>#CALTCM</a:t>
            </a:r>
          </a:p>
          <a:p>
            <a:pPr marL="0" indent="0" algn="ctr" defTabSz="859536">
              <a:spcBef>
                <a:spcPts val="900"/>
              </a:spcBef>
              <a:buSzTx/>
              <a:buNone/>
              <a:defRPr sz="3384">
                <a:latin typeface="Helvetica Neue"/>
                <a:ea typeface="Helvetica Neue"/>
                <a:cs typeface="Helvetica Neue"/>
                <a:sym typeface="Helvetica Neue"/>
              </a:defRPr>
            </a:pPr>
            <a:r>
              <a:rPr dirty="0"/>
              <a:t>@</a:t>
            </a:r>
            <a:r>
              <a:rPr dirty="0" err="1"/>
              <a:t>Wassdoc</a:t>
            </a:r>
            <a:endParaRPr dirty="0"/>
          </a:p>
          <a:p>
            <a:pPr marL="0" indent="0" algn="ctr" defTabSz="859536">
              <a:spcBef>
                <a:spcPts val="900"/>
              </a:spcBef>
              <a:buSzTx/>
              <a:buNone/>
              <a:defRPr sz="3384">
                <a:latin typeface="Helvetica Neue"/>
                <a:ea typeface="Helvetica Neue"/>
                <a:cs typeface="Helvetica Neue"/>
                <a:sym typeface="Helvetica Neue"/>
              </a:defRPr>
            </a:pPr>
            <a:endParaRPr dirty="0"/>
          </a:p>
          <a:p>
            <a:pPr marL="0" indent="0" algn="ctr" defTabSz="859536">
              <a:spcBef>
                <a:spcPts val="900"/>
              </a:spcBef>
              <a:buSzTx/>
              <a:buNone/>
              <a:defRPr sz="2632">
                <a:latin typeface="Helvetica Neue"/>
                <a:ea typeface="Helvetica Neue"/>
                <a:cs typeface="Helvetica Neue"/>
                <a:sym typeface="Helvetica Neue"/>
              </a:defRPr>
            </a:pPr>
            <a:r>
              <a:rPr dirty="0"/>
              <a:t>Check the CALTCM Website (</a:t>
            </a:r>
            <a:r>
              <a:rPr u="sng" dirty="0">
                <a:solidFill>
                  <a:srgbClr val="0000FF"/>
                </a:solidFill>
                <a:uFill>
                  <a:solidFill>
                    <a:srgbClr val="0000FF"/>
                  </a:solidFill>
                </a:uFill>
                <a:hlinkClick r:id="rId2"/>
              </a:rPr>
              <a:t>CALTCM.org</a:t>
            </a:r>
            <a:r>
              <a:rPr sz="3384" dirty="0"/>
              <a:t>)</a:t>
            </a:r>
            <a:r>
              <a:rPr dirty="0"/>
              <a:t> and e-newsletter, </a:t>
            </a:r>
          </a:p>
          <a:p>
            <a:pPr marL="0" indent="0" algn="ctr" defTabSz="859536">
              <a:spcBef>
                <a:spcPts val="900"/>
              </a:spcBef>
              <a:buSzTx/>
              <a:buNone/>
              <a:defRPr sz="2632">
                <a:latin typeface="Helvetica Neue"/>
                <a:ea typeface="Helvetica Neue"/>
                <a:cs typeface="Helvetica Neue"/>
                <a:sym typeface="Helvetica Neue"/>
              </a:defRPr>
            </a:pPr>
            <a:r>
              <a:rPr dirty="0"/>
              <a:t>the CALTCM Wave, for updates.</a:t>
            </a:r>
          </a:p>
          <a:p>
            <a:pPr marL="0" indent="0" algn="ctr" defTabSz="859536">
              <a:spcBef>
                <a:spcPts val="900"/>
              </a:spcBef>
              <a:buSzTx/>
              <a:buNone/>
              <a:defRPr sz="2632">
                <a:latin typeface="Helvetica Neue"/>
                <a:ea typeface="Helvetica Neue"/>
                <a:cs typeface="Helvetica Neue"/>
                <a:sym typeface="Helvetica Neue"/>
              </a:defRPr>
            </a:pPr>
            <a:endParaRPr dirty="0"/>
          </a:p>
        </p:txBody>
      </p:sp>
      <p:sp>
        <p:nvSpPr>
          <p:cNvPr id="338" name="TextBox 3"/>
          <p:cNvSpPr txBox="1">
            <a:spLocks noGrp="1"/>
          </p:cNvSpPr>
          <p:nvPr>
            <p:ph type="sldNum" sz="quarter" idx="4294967295"/>
          </p:nvPr>
        </p:nvSpPr>
        <p:spPr>
          <a:xfrm>
            <a:off x="11568545" y="6386945"/>
            <a:ext cx="343901" cy="358139"/>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t"/>
          <a:lstStyle>
            <a:lvl1pPr algn="l">
              <a:defRPr sz="1800">
                <a:solidFill>
                  <a:srgbClr val="000000"/>
                </a:solidFill>
              </a:defRPr>
            </a:lvl1pPr>
          </a:lstStyle>
          <a:p>
            <a:fld id="{86CB4B4D-7CA3-9044-876B-883B54F8677D}" type="slidenum">
              <a:t>20</a:t>
            </a:fld>
            <a:endParaRPr/>
          </a:p>
        </p:txBody>
      </p:sp>
    </p:spTree>
    <p:extLst>
      <p:ext uri="{BB962C8B-B14F-4D97-AF65-F5344CB8AC3E}">
        <p14:creationId xmlns:p14="http://schemas.microsoft.com/office/powerpoint/2010/main" val="460057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798E4-0A55-A448-985B-AD83D09FCBAA}"/>
              </a:ext>
            </a:extLst>
          </p:cNvPr>
          <p:cNvSpPr>
            <a:spLocks noGrp="1"/>
          </p:cNvSpPr>
          <p:nvPr>
            <p:ph type="title"/>
          </p:nvPr>
        </p:nvSpPr>
        <p:spPr>
          <a:xfrm>
            <a:off x="581192" y="251461"/>
            <a:ext cx="11029616" cy="2731770"/>
          </a:xfrm>
        </p:spPr>
        <p:txBody>
          <a:bodyPr>
            <a:normAutofit/>
          </a:bodyPr>
          <a:lstStyle/>
          <a:p>
            <a:pPr algn="ctr"/>
            <a:r>
              <a:rPr lang="en-US" sz="3200" dirty="0"/>
              <a:t>COVID 19 Hesitancy and Older Adults</a:t>
            </a:r>
            <a:br>
              <a:rPr lang="en-US" sz="3200" dirty="0"/>
            </a:br>
            <a:r>
              <a:rPr lang="en-US" sz="2200" dirty="0"/>
              <a:t>National Poll on Healthy Aging report, University of Michigan (November, 2020)</a:t>
            </a:r>
            <a:br>
              <a:rPr lang="en-US" sz="2200" dirty="0"/>
            </a:br>
            <a:br>
              <a:rPr lang="en-US" sz="4000" dirty="0"/>
            </a:br>
            <a:endParaRPr lang="en-US" sz="3200" dirty="0"/>
          </a:p>
        </p:txBody>
      </p:sp>
      <p:sp>
        <p:nvSpPr>
          <p:cNvPr id="3" name="Content Placeholder 2">
            <a:extLst>
              <a:ext uri="{FF2B5EF4-FFF2-40B4-BE49-F238E27FC236}">
                <a16:creationId xmlns:a16="http://schemas.microsoft.com/office/drawing/2014/main" id="{228711AF-B268-BB45-B4DD-86C9CE749E63}"/>
              </a:ext>
            </a:extLst>
          </p:cNvPr>
          <p:cNvSpPr>
            <a:spLocks noGrp="1"/>
          </p:cNvSpPr>
          <p:nvPr>
            <p:ph idx="1"/>
          </p:nvPr>
        </p:nvSpPr>
        <p:spPr>
          <a:xfrm>
            <a:off x="1474810" y="1855955"/>
            <a:ext cx="10240073" cy="4642866"/>
          </a:xfrm>
        </p:spPr>
        <p:txBody>
          <a:bodyPr>
            <a:normAutofit fontScale="925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sz="1100" dirty="0"/>
          </a:p>
          <a:p>
            <a:pPr marL="0" indent="0">
              <a:buNone/>
            </a:pPr>
            <a:r>
              <a:rPr lang="en-US" sz="1500" dirty="0" err="1"/>
              <a:t>Malani</a:t>
            </a:r>
            <a:r>
              <a:rPr lang="en-US" sz="1500" dirty="0"/>
              <a:t> P, Singer D, Solway E, </a:t>
            </a:r>
            <a:r>
              <a:rPr lang="en-US" sz="1500" dirty="0" err="1"/>
              <a:t>Kirch</a:t>
            </a:r>
            <a:r>
              <a:rPr lang="en-US" sz="1500" dirty="0"/>
              <a:t> M, </a:t>
            </a:r>
            <a:r>
              <a:rPr lang="en-US" sz="1500" dirty="0" err="1"/>
              <a:t>Kullgren</a:t>
            </a:r>
            <a:r>
              <a:rPr lang="en-US" sz="1500" dirty="0"/>
              <a:t> J. Older Adults’ Perspectives on a COVID-19 Vaccine. University of Michigan National Poll on Healthy Aging. November 2020. Available at: </a:t>
            </a:r>
            <a:r>
              <a:rPr lang="en-US" sz="1500" u="sng" dirty="0">
                <a:hlinkClick r:id="rId2"/>
              </a:rPr>
              <a:t>http://hdl.handle.net/2027.42/163523</a:t>
            </a:r>
            <a:endParaRPr lang="en-US" sz="1500" dirty="0"/>
          </a:p>
          <a:p>
            <a:endParaRPr lang="en-US" dirty="0"/>
          </a:p>
        </p:txBody>
      </p:sp>
      <p:pic>
        <p:nvPicPr>
          <p:cNvPr id="5" name="Picture 4" descr="Graphical user interface, text&#10;&#10;Description automatically generated">
            <a:extLst>
              <a:ext uri="{FF2B5EF4-FFF2-40B4-BE49-F238E27FC236}">
                <a16:creationId xmlns:a16="http://schemas.microsoft.com/office/drawing/2014/main" id="{D5EF9BE7-622C-E14E-875B-CB4F0AA7661D}"/>
              </a:ext>
            </a:extLst>
          </p:cNvPr>
          <p:cNvPicPr>
            <a:picLocks noChangeAspect="1"/>
          </p:cNvPicPr>
          <p:nvPr/>
        </p:nvPicPr>
        <p:blipFill>
          <a:blip r:embed="rId3"/>
          <a:stretch>
            <a:fillRect/>
          </a:stretch>
        </p:blipFill>
        <p:spPr>
          <a:xfrm>
            <a:off x="1474810" y="1786682"/>
            <a:ext cx="10336556" cy="3776614"/>
          </a:xfrm>
          <a:prstGeom prst="rect">
            <a:avLst/>
          </a:prstGeom>
        </p:spPr>
      </p:pic>
    </p:spTree>
    <p:extLst>
      <p:ext uri="{BB962C8B-B14F-4D97-AF65-F5344CB8AC3E}">
        <p14:creationId xmlns:p14="http://schemas.microsoft.com/office/powerpoint/2010/main" val="222916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864D0-0553-354F-B419-C649A2B06DC8}"/>
              </a:ext>
            </a:extLst>
          </p:cNvPr>
          <p:cNvSpPr>
            <a:spLocks noGrp="1"/>
          </p:cNvSpPr>
          <p:nvPr>
            <p:ph type="title"/>
          </p:nvPr>
        </p:nvSpPr>
        <p:spPr>
          <a:xfrm>
            <a:off x="1574464" y="312312"/>
            <a:ext cx="8818788" cy="1752599"/>
          </a:xfrm>
        </p:spPr>
        <p:txBody>
          <a:bodyPr/>
          <a:lstStyle/>
          <a:p>
            <a:r>
              <a:rPr lang="en-US" dirty="0"/>
              <a:t>NAHCA Informal Poll: Vaccine Hesitancy in CNAs</a:t>
            </a:r>
          </a:p>
        </p:txBody>
      </p:sp>
      <p:sp>
        <p:nvSpPr>
          <p:cNvPr id="3" name="Content Placeholder 2">
            <a:extLst>
              <a:ext uri="{FF2B5EF4-FFF2-40B4-BE49-F238E27FC236}">
                <a16:creationId xmlns:a16="http://schemas.microsoft.com/office/drawing/2014/main" id="{86E66F33-C555-334F-B339-B8CDF5357DE6}"/>
              </a:ext>
            </a:extLst>
          </p:cNvPr>
          <p:cNvSpPr>
            <a:spLocks noGrp="1"/>
          </p:cNvSpPr>
          <p:nvPr>
            <p:ph idx="1"/>
          </p:nvPr>
        </p:nvSpPr>
        <p:spPr>
          <a:xfrm>
            <a:off x="2035912" y="2064911"/>
            <a:ext cx="10018713" cy="3682286"/>
          </a:xfrm>
        </p:spPr>
        <p:txBody>
          <a:bodyPr/>
          <a:lstStyle/>
          <a:p>
            <a:pPr lvl="0" eaLnBrk="0" fontAlgn="base" hangingPunct="0">
              <a:spcBef>
                <a:spcPct val="0"/>
              </a:spcBef>
              <a:spcAft>
                <a:spcPct val="0"/>
              </a:spcAft>
              <a:buFontTx/>
              <a:buChar char="•"/>
            </a:pPr>
            <a:endParaRPr lang="en-US" altLang="en-US" dirty="0">
              <a:latin typeface="Calibri" panose="020F0502020204030204" pitchFamily="34" charset="0"/>
            </a:endParaRPr>
          </a:p>
          <a:p>
            <a:pPr lvl="0" eaLnBrk="0" fontAlgn="base" hangingPunct="0">
              <a:spcBef>
                <a:spcPct val="0"/>
              </a:spcBef>
              <a:spcAft>
                <a:spcPct val="0"/>
              </a:spcAft>
              <a:buFontTx/>
              <a:buChar char="•"/>
            </a:pPr>
            <a:r>
              <a:rPr lang="en-US" altLang="en-US" b="1" dirty="0">
                <a:latin typeface="Calibri" panose="020F0502020204030204" pitchFamily="34" charset="0"/>
              </a:rPr>
              <a:t>Themes</a:t>
            </a:r>
          </a:p>
          <a:p>
            <a:pPr lvl="1" eaLnBrk="0" fontAlgn="base" hangingPunct="0">
              <a:spcBef>
                <a:spcPct val="0"/>
              </a:spcBef>
              <a:spcAft>
                <a:spcPct val="0"/>
              </a:spcAft>
              <a:buFontTx/>
              <a:buChar char="•"/>
            </a:pPr>
            <a:r>
              <a:rPr lang="en-US" altLang="en-US" dirty="0">
                <a:latin typeface="Calibri" panose="020F0502020204030204" pitchFamily="34" charset="0"/>
              </a:rPr>
              <a:t>Lack of trust. </a:t>
            </a:r>
            <a:endParaRPr lang="en-US" altLang="en-US" dirty="0">
              <a:latin typeface="SymbolMT"/>
            </a:endParaRPr>
          </a:p>
          <a:p>
            <a:pPr lvl="1" eaLnBrk="0" fontAlgn="base" hangingPunct="0">
              <a:spcBef>
                <a:spcPct val="0"/>
              </a:spcBef>
              <a:spcAft>
                <a:spcPct val="0"/>
              </a:spcAft>
              <a:buFontTx/>
              <a:buChar char="•"/>
            </a:pPr>
            <a:r>
              <a:rPr lang="en-US" altLang="en-US" dirty="0">
                <a:latin typeface="Calibri" panose="020F0502020204030204" pitchFamily="34" charset="0"/>
              </a:rPr>
              <a:t>Lack of education and information on the vaccine. </a:t>
            </a:r>
          </a:p>
          <a:p>
            <a:pPr lvl="0" eaLnBrk="0" fontAlgn="base" hangingPunct="0">
              <a:spcBef>
                <a:spcPct val="0"/>
              </a:spcBef>
              <a:spcAft>
                <a:spcPct val="0"/>
              </a:spcAft>
              <a:buFontTx/>
              <a:buChar char="•"/>
            </a:pPr>
            <a:r>
              <a:rPr lang="en-US" altLang="en-US" b="1" dirty="0">
                <a:latin typeface="Calibri" panose="020F0502020204030204" pitchFamily="34" charset="0"/>
              </a:rPr>
              <a:t>Sub-Themes </a:t>
            </a:r>
            <a:endParaRPr lang="en-US" altLang="en-US" sz="2800" dirty="0"/>
          </a:p>
          <a:p>
            <a:pPr lvl="1" eaLnBrk="0" fontAlgn="base" hangingPunct="0">
              <a:spcBef>
                <a:spcPct val="0"/>
              </a:spcBef>
              <a:spcAft>
                <a:spcPct val="0"/>
              </a:spcAft>
              <a:buFontTx/>
              <a:buChar char="•"/>
            </a:pPr>
            <a:r>
              <a:rPr lang="en-US" altLang="en-US" dirty="0">
                <a:latin typeface="Calibri" panose="020F0502020204030204" pitchFamily="34" charset="0"/>
              </a:rPr>
              <a:t>Hesitancy due to rapidness of vaccine launch. </a:t>
            </a:r>
            <a:endParaRPr lang="en-US" altLang="en-US" dirty="0">
              <a:latin typeface="SymbolMT"/>
            </a:endParaRPr>
          </a:p>
          <a:p>
            <a:pPr lvl="1" eaLnBrk="0" fontAlgn="base" hangingPunct="0">
              <a:spcBef>
                <a:spcPct val="0"/>
              </a:spcBef>
              <a:spcAft>
                <a:spcPct val="0"/>
              </a:spcAft>
              <a:buFontTx/>
              <a:buChar char="•"/>
            </a:pPr>
            <a:r>
              <a:rPr lang="en-US" altLang="en-US" dirty="0">
                <a:latin typeface="Calibri" panose="020F0502020204030204" pitchFamily="34" charset="0"/>
              </a:rPr>
              <a:t>Lack of information on potential risks and side effects. </a:t>
            </a:r>
            <a:endParaRPr lang="en-US" altLang="en-US" dirty="0">
              <a:latin typeface="SymbolMT"/>
            </a:endParaRPr>
          </a:p>
          <a:p>
            <a:pPr lvl="1" eaLnBrk="0" fontAlgn="base" hangingPunct="0">
              <a:spcBef>
                <a:spcPct val="0"/>
              </a:spcBef>
              <a:spcAft>
                <a:spcPct val="0"/>
              </a:spcAft>
              <a:buFontTx/>
              <a:buChar char="•"/>
            </a:pPr>
            <a:r>
              <a:rPr lang="en-US" altLang="en-US" dirty="0">
                <a:latin typeface="Calibri" panose="020F0502020204030204" pitchFamily="34" charset="0"/>
              </a:rPr>
              <a:t>Some will not take the vaccine unless it’s mandatory. Others will quit the profession entirely if made mandatory. </a:t>
            </a:r>
            <a:endParaRPr lang="en-US" altLang="en-US" dirty="0">
              <a:latin typeface="SymbolMT"/>
            </a:endParaRPr>
          </a:p>
          <a:p>
            <a:pPr lvl="1" eaLnBrk="0" fontAlgn="base" hangingPunct="0">
              <a:spcBef>
                <a:spcPct val="0"/>
              </a:spcBef>
              <a:spcAft>
                <a:spcPct val="0"/>
              </a:spcAft>
              <a:buFontTx/>
              <a:buChar char="•"/>
            </a:pPr>
            <a:r>
              <a:rPr lang="en-US" altLang="en-US" dirty="0">
                <a:latin typeface="Calibri" panose="020F0502020204030204" pitchFamily="34" charset="0"/>
              </a:rPr>
              <a:t>No knowledge of the ingredients in the vaccine. </a:t>
            </a:r>
            <a:endParaRPr lang="en-US" altLang="en-US" dirty="0">
              <a:latin typeface="SymbolMT"/>
            </a:endParaRPr>
          </a:p>
          <a:p>
            <a:pPr lvl="1" eaLnBrk="0" fontAlgn="base" hangingPunct="0">
              <a:spcBef>
                <a:spcPct val="0"/>
              </a:spcBef>
              <a:spcAft>
                <a:spcPct val="0"/>
              </a:spcAft>
              <a:buFontTx/>
              <a:buChar char="•"/>
            </a:pPr>
            <a:r>
              <a:rPr lang="en-US" altLang="en-US" dirty="0">
                <a:latin typeface="Calibri" panose="020F0502020204030204" pitchFamily="34" charset="0"/>
              </a:rPr>
              <a:t>For those who said they would take it, the reasoning was due to experience in already contracting the virus or to protect their residents. </a:t>
            </a:r>
            <a:endParaRPr lang="en-US" altLang="en-US" dirty="0">
              <a:latin typeface="SymbolMT"/>
            </a:endParaRPr>
          </a:p>
          <a:p>
            <a:endParaRPr lang="en-US" dirty="0"/>
          </a:p>
        </p:txBody>
      </p:sp>
    </p:spTree>
    <p:extLst>
      <p:ext uri="{BB962C8B-B14F-4D97-AF65-F5344CB8AC3E}">
        <p14:creationId xmlns:p14="http://schemas.microsoft.com/office/powerpoint/2010/main" val="3938971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6F0C483-29BA-7746-8CCD-70E390EC17E3}"/>
              </a:ext>
            </a:extLst>
          </p:cNvPr>
          <p:cNvGraphicFramePr>
            <a:graphicFrameLocks noGrp="1"/>
          </p:cNvGraphicFramePr>
          <p:nvPr>
            <p:extLst>
              <p:ext uri="{D42A27DB-BD31-4B8C-83A1-F6EECF244321}">
                <p14:modId xmlns:p14="http://schemas.microsoft.com/office/powerpoint/2010/main" val="1218848366"/>
              </p:ext>
            </p:extLst>
          </p:nvPr>
        </p:nvGraphicFramePr>
        <p:xfrm>
          <a:off x="1600311" y="3770179"/>
          <a:ext cx="10018713" cy="1432560"/>
        </p:xfrm>
        <a:graphic>
          <a:graphicData uri="http://schemas.openxmlformats.org/drawingml/2006/table">
            <a:tbl>
              <a:tblPr/>
              <a:tblGrid>
                <a:gridCol w="3339571">
                  <a:extLst>
                    <a:ext uri="{9D8B030D-6E8A-4147-A177-3AD203B41FA5}">
                      <a16:colId xmlns:a16="http://schemas.microsoft.com/office/drawing/2014/main" val="4171765289"/>
                    </a:ext>
                  </a:extLst>
                </a:gridCol>
                <a:gridCol w="3339571">
                  <a:extLst>
                    <a:ext uri="{9D8B030D-6E8A-4147-A177-3AD203B41FA5}">
                      <a16:colId xmlns:a16="http://schemas.microsoft.com/office/drawing/2014/main" val="1785530959"/>
                    </a:ext>
                  </a:extLst>
                </a:gridCol>
                <a:gridCol w="3339571">
                  <a:extLst>
                    <a:ext uri="{9D8B030D-6E8A-4147-A177-3AD203B41FA5}">
                      <a16:colId xmlns:a16="http://schemas.microsoft.com/office/drawing/2014/main" val="3609435991"/>
                    </a:ext>
                  </a:extLst>
                </a:gridCol>
              </a:tblGrid>
              <a:tr h="135375">
                <a:tc>
                  <a:txBody>
                    <a:bodyPr/>
                    <a:lstStyle/>
                    <a:p>
                      <a:r>
                        <a:rPr lang="en-US" sz="1200" b="1">
                          <a:solidFill>
                            <a:srgbClr val="FFFFFF"/>
                          </a:solidFill>
                          <a:effectLst/>
                          <a:latin typeface="Calibri" panose="020F0502020204030204" pitchFamily="34" charset="0"/>
                        </a:rPr>
                        <a:t>Response </a:t>
                      </a:r>
                      <a:endParaRPr lang="en-US" sz="1800">
                        <a:effectLst/>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919191"/>
                      </a:solidFill>
                      <a:prstDash val="solid"/>
                      <a:round/>
                      <a:headEnd type="none" w="med" len="med"/>
                      <a:tailEnd type="none" w="med" len="med"/>
                    </a:lnB>
                    <a:solidFill>
                      <a:srgbClr val="000000"/>
                    </a:solidFill>
                  </a:tcPr>
                </a:tc>
                <a:tc gridSpan="2">
                  <a:txBody>
                    <a:bodyPr/>
                    <a:lstStyle/>
                    <a:p>
                      <a:r>
                        <a:rPr lang="en-US" sz="1200" b="1">
                          <a:solidFill>
                            <a:srgbClr val="FFFFFF"/>
                          </a:solidFill>
                          <a:effectLst/>
                          <a:latin typeface="Calibri" panose="020F0502020204030204" pitchFamily="34" charset="0"/>
                        </a:rPr>
                        <a:t>Number Percentage </a:t>
                      </a:r>
                      <a:endParaRPr lang="en-US" sz="1800">
                        <a:effectLst/>
                      </a:endParaRPr>
                    </a:p>
                  </a:txBody>
                  <a:tcPr anchor="ctr">
                    <a:lnL w="7671"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D1D1D1"/>
                      </a:solidFill>
                      <a:prstDash val="solid"/>
                      <a:round/>
                      <a:headEnd type="none" w="med" len="med"/>
                      <a:tailEnd type="none" w="med" len="med"/>
                    </a:lnB>
                    <a:solidFill>
                      <a:srgbClr val="000000"/>
                    </a:solidFill>
                  </a:tcPr>
                </a:tc>
                <a:tc hMerge="1">
                  <a:txBody>
                    <a:bodyPr/>
                    <a:lstStyle/>
                    <a:p>
                      <a:endParaRPr lang="en-US"/>
                    </a:p>
                  </a:txBody>
                  <a:tcPr/>
                </a:tc>
                <a:extLst>
                  <a:ext uri="{0D108BD9-81ED-4DB2-BD59-A6C34878D82A}">
                    <a16:rowId xmlns:a16="http://schemas.microsoft.com/office/drawing/2014/main" val="695526819"/>
                  </a:ext>
                </a:extLst>
              </a:tr>
              <a:tr h="274320">
                <a:tc>
                  <a:txBody>
                    <a:bodyPr/>
                    <a:lstStyle/>
                    <a:p>
                      <a:r>
                        <a:rPr lang="en-US" sz="1200" b="1">
                          <a:solidFill>
                            <a:srgbClr val="FFFFFF"/>
                          </a:solidFill>
                          <a:effectLst/>
                          <a:latin typeface="Calibri" panose="020F0502020204030204" pitchFamily="34" charset="0"/>
                        </a:rPr>
                        <a:t>No </a:t>
                      </a:r>
                      <a:endParaRPr lang="en-US" sz="1800">
                        <a:effectLst/>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919191"/>
                      </a:solidFill>
                      <a:prstDash val="solid"/>
                      <a:round/>
                      <a:headEnd type="none" w="med" len="med"/>
                      <a:tailEnd type="none" w="med" len="med"/>
                    </a:lnB>
                    <a:solidFill>
                      <a:srgbClr val="000000"/>
                    </a:solidFill>
                  </a:tcPr>
                </a:tc>
                <a:tc>
                  <a:txBody>
                    <a:bodyPr/>
                    <a:lstStyle/>
                    <a:p>
                      <a:r>
                        <a:rPr lang="en-US" sz="1100" b="1">
                          <a:effectLst/>
                          <a:latin typeface="Calibri" panose="020F0502020204030204" pitchFamily="34" charset="0"/>
                        </a:rPr>
                        <a:t>2,233 </a:t>
                      </a:r>
                      <a:endParaRPr lang="en-US" sz="1800">
                        <a:effectLst/>
                      </a:endParaRPr>
                    </a:p>
                  </a:txBody>
                  <a:tcPr anchor="ctr">
                    <a:lnL w="7671"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D1D1D1"/>
                      </a:solidFill>
                      <a:prstDash val="solid"/>
                      <a:round/>
                      <a:headEnd type="none" w="med" len="med"/>
                      <a:tailEnd type="none" w="med" len="med"/>
                    </a:lnT>
                    <a:lnB w="7620" cap="flat" cmpd="sng" algn="ctr">
                      <a:solidFill>
                        <a:srgbClr val="E8E8E8"/>
                      </a:solidFill>
                      <a:prstDash val="solid"/>
                      <a:round/>
                      <a:headEnd type="none" w="med" len="med"/>
                      <a:tailEnd type="none" w="med" len="med"/>
                    </a:lnB>
                    <a:solidFill>
                      <a:srgbClr val="999999"/>
                    </a:solidFill>
                  </a:tcPr>
                </a:tc>
                <a:tc>
                  <a:txBody>
                    <a:bodyPr/>
                    <a:lstStyle/>
                    <a:p>
                      <a:r>
                        <a:rPr lang="en-US" sz="1100" b="1" dirty="0">
                          <a:effectLst/>
                          <a:latin typeface="Calibri" panose="020F0502020204030204" pitchFamily="34" charset="0"/>
                        </a:rPr>
                        <a:t>71.6% </a:t>
                      </a:r>
                      <a:endParaRPr lang="en-US" sz="1800" dirty="0">
                        <a:effectLst/>
                      </a:endParaRPr>
                    </a:p>
                  </a:txBody>
                  <a:tcPr anchor="ctr">
                    <a:lnL w="7620"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D1D1D1"/>
                      </a:solidFill>
                      <a:prstDash val="solid"/>
                      <a:round/>
                      <a:headEnd type="none" w="med" len="med"/>
                      <a:tailEnd type="none" w="med" len="med"/>
                    </a:lnT>
                    <a:lnB w="7620" cap="flat" cmpd="sng" algn="ctr">
                      <a:solidFill>
                        <a:srgbClr val="E8E8E8"/>
                      </a:solidFill>
                      <a:prstDash val="solid"/>
                      <a:round/>
                      <a:headEnd type="none" w="med" len="med"/>
                      <a:tailEnd type="none" w="med" len="med"/>
                    </a:lnB>
                    <a:solidFill>
                      <a:srgbClr val="999999"/>
                    </a:solidFill>
                  </a:tcPr>
                </a:tc>
                <a:extLst>
                  <a:ext uri="{0D108BD9-81ED-4DB2-BD59-A6C34878D82A}">
                    <a16:rowId xmlns:a16="http://schemas.microsoft.com/office/drawing/2014/main" val="1045479180"/>
                  </a:ext>
                </a:extLst>
              </a:tr>
              <a:tr h="274320">
                <a:tc>
                  <a:txBody>
                    <a:bodyPr/>
                    <a:lstStyle/>
                    <a:p>
                      <a:r>
                        <a:rPr lang="en-US" sz="1200" b="1">
                          <a:solidFill>
                            <a:srgbClr val="FFFFFF"/>
                          </a:solidFill>
                          <a:effectLst/>
                          <a:latin typeface="Calibri" panose="020F0502020204030204" pitchFamily="34" charset="0"/>
                        </a:rPr>
                        <a:t>Undecided </a:t>
                      </a:r>
                      <a:endParaRPr lang="en-US" sz="1800">
                        <a:effectLst/>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919191"/>
                      </a:solidFill>
                      <a:prstDash val="solid"/>
                      <a:round/>
                      <a:headEnd type="none" w="med" len="med"/>
                      <a:tailEnd type="none" w="med" len="med"/>
                    </a:lnB>
                    <a:solidFill>
                      <a:srgbClr val="000000"/>
                    </a:solidFill>
                  </a:tcPr>
                </a:tc>
                <a:tc>
                  <a:txBody>
                    <a:bodyPr/>
                    <a:lstStyle/>
                    <a:p>
                      <a:r>
                        <a:rPr lang="en-US" sz="1100" b="1">
                          <a:effectLst/>
                          <a:latin typeface="Calibri" panose="020F0502020204030204" pitchFamily="34" charset="0"/>
                        </a:rPr>
                        <a:t>188 </a:t>
                      </a:r>
                      <a:endParaRPr lang="en-US" sz="1800">
                        <a:effectLst/>
                      </a:endParaRPr>
                    </a:p>
                  </a:txBody>
                  <a:tcPr anchor="ctr">
                    <a:lnL w="7671"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E8E8E8"/>
                      </a:solidFill>
                      <a:prstDash val="solid"/>
                      <a:round/>
                      <a:headEnd type="none" w="med" len="med"/>
                      <a:tailEnd type="none" w="med" len="med"/>
                    </a:lnT>
                    <a:lnB w="7620" cap="flat" cmpd="sng" algn="ctr">
                      <a:solidFill>
                        <a:srgbClr val="D1D1D1"/>
                      </a:solidFill>
                      <a:prstDash val="solid"/>
                      <a:round/>
                      <a:headEnd type="none" w="med" len="med"/>
                      <a:tailEnd type="none" w="med" len="med"/>
                    </a:lnB>
                    <a:solidFill>
                      <a:srgbClr val="CCCCCC"/>
                    </a:solidFill>
                  </a:tcPr>
                </a:tc>
                <a:tc>
                  <a:txBody>
                    <a:bodyPr/>
                    <a:lstStyle/>
                    <a:p>
                      <a:r>
                        <a:rPr lang="en-US" sz="1100" b="1">
                          <a:effectLst/>
                          <a:latin typeface="Calibri" panose="020F0502020204030204" pitchFamily="34" charset="0"/>
                        </a:rPr>
                        <a:t>6.0% </a:t>
                      </a:r>
                      <a:endParaRPr lang="en-US" sz="1800">
                        <a:effectLst/>
                      </a:endParaRPr>
                    </a:p>
                  </a:txBody>
                  <a:tcPr anchor="ctr">
                    <a:lnL w="7620"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E8E8E8"/>
                      </a:solidFill>
                      <a:prstDash val="solid"/>
                      <a:round/>
                      <a:headEnd type="none" w="med" len="med"/>
                      <a:tailEnd type="none" w="med" len="med"/>
                    </a:lnT>
                    <a:lnB w="7620" cap="flat" cmpd="sng" algn="ctr">
                      <a:solidFill>
                        <a:srgbClr val="D1D1D1"/>
                      </a:solidFill>
                      <a:prstDash val="solid"/>
                      <a:round/>
                      <a:headEnd type="none" w="med" len="med"/>
                      <a:tailEnd type="none" w="med" len="med"/>
                    </a:lnB>
                    <a:solidFill>
                      <a:srgbClr val="CCCCCC"/>
                    </a:solidFill>
                  </a:tcPr>
                </a:tc>
                <a:extLst>
                  <a:ext uri="{0D108BD9-81ED-4DB2-BD59-A6C34878D82A}">
                    <a16:rowId xmlns:a16="http://schemas.microsoft.com/office/drawing/2014/main" val="4179192625"/>
                  </a:ext>
                </a:extLst>
              </a:tr>
              <a:tr h="274320">
                <a:tc>
                  <a:txBody>
                    <a:bodyPr/>
                    <a:lstStyle/>
                    <a:p>
                      <a:r>
                        <a:rPr lang="en-US" sz="1200" b="1">
                          <a:solidFill>
                            <a:srgbClr val="FFFFFF"/>
                          </a:solidFill>
                          <a:effectLst/>
                          <a:latin typeface="Calibri" panose="020F0502020204030204" pitchFamily="34" charset="0"/>
                        </a:rPr>
                        <a:t>Yes </a:t>
                      </a:r>
                      <a:endParaRPr lang="en-US" sz="1800">
                        <a:effectLst/>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919191"/>
                      </a:solidFill>
                      <a:prstDash val="solid"/>
                      <a:round/>
                      <a:headEnd type="none" w="med" len="med"/>
                      <a:tailEnd type="none" w="med" len="med"/>
                    </a:lnB>
                    <a:solidFill>
                      <a:srgbClr val="000000"/>
                    </a:solidFill>
                  </a:tcPr>
                </a:tc>
                <a:tc>
                  <a:txBody>
                    <a:bodyPr/>
                    <a:lstStyle/>
                    <a:p>
                      <a:r>
                        <a:rPr lang="en-US" sz="1100" b="1">
                          <a:effectLst/>
                          <a:latin typeface="Calibri" panose="020F0502020204030204" pitchFamily="34" charset="0"/>
                        </a:rPr>
                        <a:t>698 </a:t>
                      </a:r>
                      <a:endParaRPr lang="en-US" sz="1800">
                        <a:effectLst/>
                      </a:endParaRPr>
                    </a:p>
                  </a:txBody>
                  <a:tcPr anchor="ctr">
                    <a:lnL w="7671"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D1D1D1"/>
                      </a:solidFill>
                      <a:prstDash val="solid"/>
                      <a:round/>
                      <a:headEnd type="none" w="med" len="med"/>
                      <a:tailEnd type="none" w="med" len="med"/>
                    </a:lnT>
                    <a:lnB w="7620" cap="flat" cmpd="sng" algn="ctr">
                      <a:solidFill>
                        <a:srgbClr val="E8E8E8"/>
                      </a:solidFill>
                      <a:prstDash val="solid"/>
                      <a:round/>
                      <a:headEnd type="none" w="med" len="med"/>
                      <a:tailEnd type="none" w="med" len="med"/>
                    </a:lnB>
                    <a:solidFill>
                      <a:srgbClr val="999999"/>
                    </a:solidFill>
                  </a:tcPr>
                </a:tc>
                <a:tc>
                  <a:txBody>
                    <a:bodyPr/>
                    <a:lstStyle/>
                    <a:p>
                      <a:r>
                        <a:rPr lang="en-US" sz="1100" b="1" dirty="0">
                          <a:effectLst/>
                          <a:latin typeface="Calibri" panose="020F0502020204030204" pitchFamily="34" charset="0"/>
                        </a:rPr>
                        <a:t>22.4% </a:t>
                      </a:r>
                      <a:endParaRPr lang="en-US" sz="1800" dirty="0">
                        <a:effectLst/>
                      </a:endParaRPr>
                    </a:p>
                  </a:txBody>
                  <a:tcPr anchor="ctr">
                    <a:lnL w="7620"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D1D1D1"/>
                      </a:solidFill>
                      <a:prstDash val="solid"/>
                      <a:round/>
                      <a:headEnd type="none" w="med" len="med"/>
                      <a:tailEnd type="none" w="med" len="med"/>
                    </a:lnT>
                    <a:lnB w="7620" cap="flat" cmpd="sng" algn="ctr">
                      <a:solidFill>
                        <a:srgbClr val="E8E8E8"/>
                      </a:solidFill>
                      <a:prstDash val="solid"/>
                      <a:round/>
                      <a:headEnd type="none" w="med" len="med"/>
                      <a:tailEnd type="none" w="med" len="med"/>
                    </a:lnB>
                    <a:solidFill>
                      <a:srgbClr val="999999"/>
                    </a:solidFill>
                  </a:tcPr>
                </a:tc>
                <a:extLst>
                  <a:ext uri="{0D108BD9-81ED-4DB2-BD59-A6C34878D82A}">
                    <a16:rowId xmlns:a16="http://schemas.microsoft.com/office/drawing/2014/main" val="517555709"/>
                  </a:ext>
                </a:extLst>
              </a:tr>
              <a:tr h="335280">
                <a:tc>
                  <a:txBody>
                    <a:bodyPr/>
                    <a:lstStyle/>
                    <a:p>
                      <a:r>
                        <a:rPr lang="en-US" sz="1600" b="1">
                          <a:solidFill>
                            <a:srgbClr val="FFFFFF"/>
                          </a:solidFill>
                          <a:effectLst/>
                          <a:latin typeface="Calibri" panose="020F0502020204030204" pitchFamily="34" charset="0"/>
                        </a:rPr>
                        <a:t>TOTAL </a:t>
                      </a:r>
                      <a:endParaRPr lang="en-US" sz="1800">
                        <a:effectLst/>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0000"/>
                    </a:solidFill>
                  </a:tcPr>
                </a:tc>
                <a:tc>
                  <a:txBody>
                    <a:bodyPr/>
                    <a:lstStyle/>
                    <a:p>
                      <a:r>
                        <a:rPr lang="en-US" sz="1600" b="1">
                          <a:effectLst/>
                          <a:latin typeface="Calibri" panose="020F0502020204030204" pitchFamily="34" charset="0"/>
                        </a:rPr>
                        <a:t>3,119 </a:t>
                      </a:r>
                      <a:endParaRPr lang="en-US" sz="1800">
                        <a:effectLst/>
                      </a:endParaRPr>
                    </a:p>
                  </a:txBody>
                  <a:tcPr anchor="ctr">
                    <a:lnL w="7671"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E8E8E8"/>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CCCCCC"/>
                    </a:solidFill>
                  </a:tcPr>
                </a:tc>
                <a:tc>
                  <a:txBody>
                    <a:bodyPr/>
                    <a:lstStyle/>
                    <a:p>
                      <a:r>
                        <a:rPr lang="en-US" sz="1600" b="1" dirty="0">
                          <a:effectLst/>
                          <a:latin typeface="Calibri" panose="020F0502020204030204" pitchFamily="34" charset="0"/>
                        </a:rPr>
                        <a:t>100% </a:t>
                      </a:r>
                      <a:endParaRPr lang="en-US" sz="1800" dirty="0">
                        <a:effectLst/>
                      </a:endParaRPr>
                    </a:p>
                  </a:txBody>
                  <a:tcPr anchor="ctr">
                    <a:lnL w="7620"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E8E8E8"/>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CCCCCC"/>
                    </a:solidFill>
                  </a:tcPr>
                </a:tc>
                <a:extLst>
                  <a:ext uri="{0D108BD9-81ED-4DB2-BD59-A6C34878D82A}">
                    <a16:rowId xmlns:a16="http://schemas.microsoft.com/office/drawing/2014/main" val="2889773925"/>
                  </a:ext>
                </a:extLst>
              </a:tr>
            </a:tbl>
          </a:graphicData>
        </a:graphic>
      </p:graphicFrame>
      <p:pic>
        <p:nvPicPr>
          <p:cNvPr id="1030" name="Picture 6" descr="page1image117743104">
            <a:extLst>
              <a:ext uri="{FF2B5EF4-FFF2-40B4-BE49-F238E27FC236}">
                <a16:creationId xmlns:a16="http://schemas.microsoft.com/office/drawing/2014/main" id="{A37A1144-A7F6-E248-8EC6-534367799C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8375" y="1407979"/>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1image36677136">
            <a:extLst>
              <a:ext uri="{FF2B5EF4-FFF2-40B4-BE49-F238E27FC236}">
                <a16:creationId xmlns:a16="http://schemas.microsoft.com/office/drawing/2014/main" id="{80951D85-3117-2D4C-B6A6-49E1B759CA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3150" y="1407979"/>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age1image36668064">
            <a:extLst>
              <a:ext uri="{FF2B5EF4-FFF2-40B4-BE49-F238E27FC236}">
                <a16:creationId xmlns:a16="http://schemas.microsoft.com/office/drawing/2014/main" id="{77221479-5576-484F-8239-E1A369DB68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7925" y="1407979"/>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page1image36682288">
            <a:extLst>
              <a:ext uri="{FF2B5EF4-FFF2-40B4-BE49-F238E27FC236}">
                <a16:creationId xmlns:a16="http://schemas.microsoft.com/office/drawing/2014/main" id="{4BC3D87B-DF9C-6249-9C05-0407D40C83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2700" y="1407979"/>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119801888">
            <a:extLst>
              <a:ext uri="{FF2B5EF4-FFF2-40B4-BE49-F238E27FC236}">
                <a16:creationId xmlns:a16="http://schemas.microsoft.com/office/drawing/2014/main" id="{68242137-AA3E-644E-A39F-E6A65FC4E6B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3363" y="1282710"/>
            <a:ext cx="23622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119809792">
            <a:extLst>
              <a:ext uri="{FF2B5EF4-FFF2-40B4-BE49-F238E27FC236}">
                <a16:creationId xmlns:a16="http://schemas.microsoft.com/office/drawing/2014/main" id="{D26C8D39-0C26-9D4E-8FE5-8F9C0A993CA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26524" y="1757070"/>
            <a:ext cx="3492500" cy="16383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D44C0276-6DB2-D14E-8991-259D55AF8D66}"/>
              </a:ext>
            </a:extLst>
          </p:cNvPr>
          <p:cNvSpPr/>
          <p:nvPr/>
        </p:nvSpPr>
        <p:spPr>
          <a:xfrm>
            <a:off x="2025225" y="267047"/>
            <a:ext cx="6096001" cy="1015663"/>
          </a:xfrm>
          <a:prstGeom prst="rect">
            <a:avLst/>
          </a:prstGeom>
        </p:spPr>
        <p:txBody>
          <a:bodyPr>
            <a:spAutoFit/>
          </a:bodyPr>
          <a:lstStyle/>
          <a:p>
            <a:pPr lvl="0" eaLnBrk="0" fontAlgn="base" hangingPunct="0">
              <a:spcBef>
                <a:spcPct val="0"/>
              </a:spcBef>
              <a:spcAft>
                <a:spcPct val="0"/>
              </a:spcAft>
            </a:pPr>
            <a:r>
              <a:rPr lang="en-US" altLang="en-US" sz="2400" b="1" dirty="0">
                <a:latin typeface="Calibri" panose="020F0502020204030204" pitchFamily="34" charset="0"/>
              </a:rPr>
              <a:t>INFORMAL POLL</a:t>
            </a:r>
            <a:br>
              <a:rPr lang="en-US" altLang="en-US" sz="2400" b="1" dirty="0">
                <a:latin typeface="Calibri" panose="020F0502020204030204" pitchFamily="34" charset="0"/>
              </a:rPr>
            </a:br>
            <a:r>
              <a:rPr lang="en-US" altLang="en-US" b="1" dirty="0">
                <a:latin typeface="Calibri" panose="020F0502020204030204" pitchFamily="34" charset="0"/>
              </a:rPr>
              <a:t>CNAs Respond to, “Will You Take the COVID Vaccine? Yes or No.”         </a:t>
            </a:r>
            <a:endParaRPr lang="en-US" altLang="en-US" sz="1600" dirty="0"/>
          </a:p>
        </p:txBody>
      </p:sp>
      <p:sp>
        <p:nvSpPr>
          <p:cNvPr id="9" name="TextBox 8">
            <a:extLst>
              <a:ext uri="{FF2B5EF4-FFF2-40B4-BE49-F238E27FC236}">
                <a16:creationId xmlns:a16="http://schemas.microsoft.com/office/drawing/2014/main" id="{1B0F1B8B-3ABA-7D48-8B2D-E19B065408DB}"/>
              </a:ext>
            </a:extLst>
          </p:cNvPr>
          <p:cNvSpPr txBox="1"/>
          <p:nvPr/>
        </p:nvSpPr>
        <p:spPr>
          <a:xfrm>
            <a:off x="2627290" y="5847008"/>
            <a:ext cx="8991734" cy="1015663"/>
          </a:xfrm>
          <a:prstGeom prst="rect">
            <a:avLst/>
          </a:prstGeom>
          <a:noFill/>
        </p:spPr>
        <p:txBody>
          <a:bodyPr wrap="square" rtlCol="0">
            <a:spAutoFit/>
          </a:bodyPr>
          <a:lstStyle/>
          <a:p>
            <a:pPr lvl="0" eaLnBrk="0" fontAlgn="base" hangingPunct="0">
              <a:spcBef>
                <a:spcPct val="0"/>
              </a:spcBef>
              <a:spcAft>
                <a:spcPct val="0"/>
              </a:spcAft>
            </a:pPr>
            <a:r>
              <a:rPr lang="en-US" altLang="en-US" b="1" dirty="0">
                <a:latin typeface="Calibri" panose="020F0502020204030204" pitchFamily="34" charset="0"/>
              </a:rPr>
              <a:t>*This informal polling took place across various platforms NAHCA is engaged in. </a:t>
            </a:r>
            <a:endParaRPr lang="en-US" altLang="en-US" sz="2000" dirty="0"/>
          </a:p>
          <a:p>
            <a:pPr lvl="0" eaLnBrk="0" fontAlgn="base" hangingPunct="0">
              <a:spcBef>
                <a:spcPct val="0"/>
              </a:spcBef>
              <a:spcAft>
                <a:spcPct val="0"/>
              </a:spcAft>
            </a:pPr>
            <a:r>
              <a:rPr lang="en-US" altLang="en-US" sz="1200" dirty="0">
                <a:latin typeface="Calibri" panose="020F0502020204030204" pitchFamily="34" charset="0"/>
              </a:rPr>
              <a:t>*Not a controlled survey.</a:t>
            </a:r>
            <a:br>
              <a:rPr lang="en-US" altLang="en-US" sz="1200" dirty="0">
                <a:latin typeface="Calibri" panose="020F0502020204030204" pitchFamily="34" charset="0"/>
              </a:rPr>
            </a:br>
            <a:r>
              <a:rPr lang="en-US" altLang="en-US" sz="1200" dirty="0">
                <a:latin typeface="Calibri" panose="020F0502020204030204" pitchFamily="34" charset="0"/>
              </a:rPr>
              <a:t>*NAHCA will be performing a more controlled survey and analysis. </a:t>
            </a:r>
            <a:endParaRPr lang="en-US" altLang="en-US" sz="2000" dirty="0"/>
          </a:p>
          <a:p>
            <a:endParaRPr lang="en-US" dirty="0"/>
          </a:p>
        </p:txBody>
      </p:sp>
    </p:spTree>
    <p:extLst>
      <p:ext uri="{BB962C8B-B14F-4D97-AF65-F5344CB8AC3E}">
        <p14:creationId xmlns:p14="http://schemas.microsoft.com/office/powerpoint/2010/main" val="2336639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D9F18-7382-5343-8403-756F490F0DD8}"/>
              </a:ext>
            </a:extLst>
          </p:cNvPr>
          <p:cNvSpPr>
            <a:spLocks noGrp="1"/>
          </p:cNvSpPr>
          <p:nvPr>
            <p:ph type="title"/>
          </p:nvPr>
        </p:nvSpPr>
        <p:spPr/>
        <p:txBody>
          <a:bodyPr>
            <a:normAutofit/>
          </a:bodyPr>
          <a:lstStyle/>
          <a:p>
            <a:pPr algn="ctr"/>
            <a:r>
              <a:rPr lang="en-US" sz="3600" dirty="0"/>
              <a:t>How to Frame the Conversation</a:t>
            </a:r>
          </a:p>
        </p:txBody>
      </p:sp>
      <p:sp>
        <p:nvSpPr>
          <p:cNvPr id="3" name="Content Placeholder 2">
            <a:extLst>
              <a:ext uri="{FF2B5EF4-FFF2-40B4-BE49-F238E27FC236}">
                <a16:creationId xmlns:a16="http://schemas.microsoft.com/office/drawing/2014/main" id="{EAAD5253-E4D9-4647-83B7-6FC5F1EBE6AF}"/>
              </a:ext>
            </a:extLst>
          </p:cNvPr>
          <p:cNvSpPr>
            <a:spLocks noGrp="1"/>
          </p:cNvSpPr>
          <p:nvPr>
            <p:ph idx="1"/>
          </p:nvPr>
        </p:nvSpPr>
        <p:spPr>
          <a:xfrm>
            <a:off x="1858382" y="2244436"/>
            <a:ext cx="10018713" cy="3124201"/>
          </a:xfrm>
        </p:spPr>
        <p:txBody>
          <a:bodyPr>
            <a:normAutofit lnSpcReduction="10000"/>
          </a:bodyPr>
          <a:lstStyle/>
          <a:p>
            <a:r>
              <a:rPr lang="en-US" sz="2400" dirty="0"/>
              <a:t>Most Important: This is what we have been waiting for!</a:t>
            </a:r>
          </a:p>
          <a:p>
            <a:pPr lvl="1"/>
            <a:r>
              <a:rPr lang="en-US" sz="2100" dirty="0"/>
              <a:t>This is how we save lives, our own and everyone around us</a:t>
            </a:r>
          </a:p>
          <a:p>
            <a:pPr lvl="1"/>
            <a:r>
              <a:rPr lang="en-US" sz="2100" dirty="0"/>
              <a:t>For the first time in the United States, long term care staff are first, we have risked our lives caring for our residents and now we can protect everyone even more</a:t>
            </a:r>
          </a:p>
          <a:p>
            <a:r>
              <a:rPr lang="en-US" sz="2400" dirty="0"/>
              <a:t>Meet people where they are</a:t>
            </a:r>
          </a:p>
          <a:p>
            <a:pPr lvl="1"/>
            <a:r>
              <a:rPr lang="en-US" sz="2100" dirty="0"/>
              <a:t>Everyone has questions and concerns and that is understandable</a:t>
            </a:r>
          </a:p>
          <a:p>
            <a:pPr lvl="1"/>
            <a:r>
              <a:rPr lang="en-US" sz="2100" dirty="0"/>
              <a:t>Answer questions with respect and honesty</a:t>
            </a:r>
          </a:p>
        </p:txBody>
      </p:sp>
    </p:spTree>
    <p:extLst>
      <p:ext uri="{BB962C8B-B14F-4D97-AF65-F5344CB8AC3E}">
        <p14:creationId xmlns:p14="http://schemas.microsoft.com/office/powerpoint/2010/main" val="3351791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754263601"/>
              </p:ext>
            </p:extLst>
          </p:nvPr>
        </p:nvGraphicFramePr>
        <p:xfrm>
          <a:off x="249043" y="0"/>
          <a:ext cx="11630723" cy="5654040"/>
        </p:xfrm>
        <a:graphic>
          <a:graphicData uri="http://schemas.openxmlformats.org/drawingml/2006/table">
            <a:tbl>
              <a:tblPr firstRow="1" bandRow="1"/>
              <a:tblGrid>
                <a:gridCol w="396520">
                  <a:extLst>
                    <a:ext uri="{9D8B030D-6E8A-4147-A177-3AD203B41FA5}">
                      <a16:colId xmlns:a16="http://schemas.microsoft.com/office/drawing/2014/main" val="2186520092"/>
                    </a:ext>
                  </a:extLst>
                </a:gridCol>
                <a:gridCol w="1321213">
                  <a:extLst>
                    <a:ext uri="{9D8B030D-6E8A-4147-A177-3AD203B41FA5}">
                      <a16:colId xmlns:a16="http://schemas.microsoft.com/office/drawing/2014/main" val="1066479424"/>
                    </a:ext>
                  </a:extLst>
                </a:gridCol>
                <a:gridCol w="4956495">
                  <a:extLst>
                    <a:ext uri="{9D8B030D-6E8A-4147-A177-3AD203B41FA5}">
                      <a16:colId xmlns:a16="http://schemas.microsoft.com/office/drawing/2014/main" val="3586074170"/>
                    </a:ext>
                  </a:extLst>
                </a:gridCol>
                <a:gridCol w="4956495">
                  <a:extLst>
                    <a:ext uri="{9D8B030D-6E8A-4147-A177-3AD203B41FA5}">
                      <a16:colId xmlns:a16="http://schemas.microsoft.com/office/drawing/2014/main" val="432509002"/>
                    </a:ext>
                  </a:extLst>
                </a:gridCol>
              </a:tblGrid>
              <a:tr h="300252">
                <a:tc>
                  <a:txBody>
                    <a:bodyPr/>
                    <a:lstStyle/>
                    <a:p>
                      <a:endParaRPr lang="en-US" sz="1400" b="1" dirty="0"/>
                    </a:p>
                  </a:txBody>
                  <a:tcPr>
                    <a:solidFill>
                      <a:schemeClr val="bg1">
                        <a:lumMod val="85000"/>
                      </a:schemeClr>
                    </a:solidFill>
                  </a:tcPr>
                </a:tc>
                <a:tc>
                  <a:txBody>
                    <a:bodyPr/>
                    <a:lstStyle/>
                    <a:p>
                      <a:endParaRPr lang="en-US" sz="1400" b="1" dirty="0"/>
                    </a:p>
                  </a:txBody>
                  <a:tcPr>
                    <a:solidFill>
                      <a:schemeClr val="bg1">
                        <a:lumMod val="85000"/>
                      </a:schemeClr>
                    </a:solidFill>
                  </a:tcPr>
                </a:tc>
                <a:tc>
                  <a:txBody>
                    <a:bodyPr/>
                    <a:lstStyle/>
                    <a:p>
                      <a:r>
                        <a:rPr lang="en-US" sz="1400" b="1" dirty="0"/>
                        <a:t>Pfizer (BNT162b2)</a:t>
                      </a:r>
                      <a:endParaRPr lang="en-US" sz="1400" b="1" dirty="0">
                        <a:solidFill>
                          <a:schemeClr val="tx1"/>
                        </a:solidFill>
                      </a:endParaRPr>
                    </a:p>
                  </a:txBody>
                  <a:tcPr>
                    <a:solidFill>
                      <a:schemeClr val="bg1">
                        <a:lumMod val="85000"/>
                      </a:schemeClr>
                    </a:solidFill>
                  </a:tcPr>
                </a:tc>
                <a:tc>
                  <a:txBody>
                    <a:bodyPr/>
                    <a:lstStyle/>
                    <a:p>
                      <a:r>
                        <a:rPr lang="en-US" sz="1400" b="1" dirty="0" err="1"/>
                        <a:t>Moderna</a:t>
                      </a:r>
                      <a:r>
                        <a:rPr lang="en-US" sz="1400" b="1" dirty="0"/>
                        <a:t> (mRNA-1273)</a:t>
                      </a:r>
                      <a:endParaRPr lang="en-US" sz="1400" b="1" dirty="0">
                        <a:solidFill>
                          <a:schemeClr val="tx1"/>
                        </a:solidFill>
                      </a:endParaRPr>
                    </a:p>
                  </a:txBody>
                  <a:tcPr>
                    <a:solidFill>
                      <a:schemeClr val="bg1">
                        <a:lumMod val="85000"/>
                      </a:schemeClr>
                    </a:solidFill>
                  </a:tcPr>
                </a:tc>
                <a:extLst>
                  <a:ext uri="{0D108BD9-81ED-4DB2-BD59-A6C34878D82A}">
                    <a16:rowId xmlns:a16="http://schemas.microsoft.com/office/drawing/2014/main" val="1070971880"/>
                  </a:ext>
                </a:extLst>
              </a:tr>
              <a:tr h="255214">
                <a:tc rowSpan="5">
                  <a:txBody>
                    <a:bodyPr/>
                    <a:lstStyle/>
                    <a:p>
                      <a:pPr algn="ctr"/>
                      <a:r>
                        <a:rPr lang="en-US" sz="1400" b="1" dirty="0"/>
                        <a:t>Primary</a:t>
                      </a:r>
                    </a:p>
                  </a:txBody>
                  <a:tcPr vert="vert270">
                    <a:solidFill>
                      <a:srgbClr val="FFC000"/>
                    </a:solidFill>
                  </a:tcPr>
                </a:tc>
                <a:tc>
                  <a:txBody>
                    <a:bodyPr/>
                    <a:lstStyle/>
                    <a:p>
                      <a:r>
                        <a:rPr lang="en-US" sz="1100" b="1" dirty="0"/>
                        <a:t>Trial Size</a:t>
                      </a:r>
                    </a:p>
                  </a:txBody>
                  <a:tcPr>
                    <a:solidFill>
                      <a:srgbClr val="FFC000"/>
                    </a:solidFill>
                  </a:tcPr>
                </a:tc>
                <a:tc>
                  <a:txBody>
                    <a:bodyPr/>
                    <a:lstStyle/>
                    <a:p>
                      <a:r>
                        <a:rPr lang="en-US" sz="1100" dirty="0"/>
                        <a:t>41,135 already received 2nd</a:t>
                      </a:r>
                      <a:r>
                        <a:rPr lang="en-US" sz="1100" baseline="0" dirty="0"/>
                        <a:t> dose (43,661 total enrolled)</a:t>
                      </a:r>
                      <a:endParaRPr lang="en-US" sz="1100" dirty="0"/>
                    </a:p>
                  </a:txBody>
                  <a:tcPr>
                    <a:solidFill>
                      <a:srgbClr val="FFC000"/>
                    </a:solidFill>
                  </a:tcPr>
                </a:tc>
                <a:tc>
                  <a:txBody>
                    <a:bodyPr/>
                    <a:lstStyle/>
                    <a:p>
                      <a:r>
                        <a:rPr lang="en-US" sz="1100" dirty="0"/>
                        <a:t>25,654 already</a:t>
                      </a:r>
                      <a:r>
                        <a:rPr lang="en-US" sz="1100" baseline="0" dirty="0"/>
                        <a:t> received 2</a:t>
                      </a:r>
                      <a:r>
                        <a:rPr lang="en-US" sz="1100" baseline="30000" dirty="0"/>
                        <a:t>nd</a:t>
                      </a:r>
                      <a:r>
                        <a:rPr lang="en-US" sz="1100" baseline="0" dirty="0"/>
                        <a:t> dose (&gt;30,000 enrolled)</a:t>
                      </a:r>
                      <a:endParaRPr lang="en-US" sz="1100" dirty="0"/>
                    </a:p>
                  </a:txBody>
                  <a:tcPr>
                    <a:solidFill>
                      <a:srgbClr val="FFC000"/>
                    </a:solidFill>
                  </a:tcPr>
                </a:tc>
                <a:extLst>
                  <a:ext uri="{0D108BD9-81ED-4DB2-BD59-A6C34878D82A}">
                    <a16:rowId xmlns:a16="http://schemas.microsoft.com/office/drawing/2014/main" val="400038222"/>
                  </a:ext>
                </a:extLst>
              </a:tr>
              <a:tr h="255214">
                <a:tc vMerge="1">
                  <a:txBody>
                    <a:bodyPr/>
                    <a:lstStyle/>
                    <a:p>
                      <a:endParaRPr lang="en-US" sz="1400" b="1" dirty="0"/>
                    </a:p>
                  </a:txBody>
                  <a:tcPr/>
                </a:tc>
                <a:tc>
                  <a:txBody>
                    <a:bodyPr/>
                    <a:lstStyle/>
                    <a:p>
                      <a:r>
                        <a:rPr lang="en-US" sz="1100" b="1" dirty="0"/>
                        <a:t>Efficacy</a:t>
                      </a:r>
                    </a:p>
                  </a:txBody>
                  <a:tcPr>
                    <a:solidFill>
                      <a:srgbClr val="FFC000"/>
                    </a:solidFill>
                  </a:tcPr>
                </a:tc>
                <a:tc>
                  <a:txBody>
                    <a:bodyPr/>
                    <a:lstStyle/>
                    <a:p>
                      <a:r>
                        <a:rPr lang="en-US" sz="1100" dirty="0"/>
                        <a:t>95% (162</a:t>
                      </a:r>
                      <a:r>
                        <a:rPr lang="en-US" sz="1100" baseline="0" dirty="0"/>
                        <a:t> cases placebo group vs 8 cases in vaccine group)</a:t>
                      </a:r>
                      <a:endParaRPr lang="en-US" sz="1100" dirty="0"/>
                    </a:p>
                  </a:txBody>
                  <a:tcPr>
                    <a:solidFill>
                      <a:srgbClr val="FFC000"/>
                    </a:solidFill>
                  </a:tcPr>
                </a:tc>
                <a:tc>
                  <a:txBody>
                    <a:bodyPr/>
                    <a:lstStyle/>
                    <a:p>
                      <a:r>
                        <a:rPr lang="en-US" sz="1100" dirty="0"/>
                        <a:t>94.5% (90 cases placebo group vs 5 cases vaccine group – interim analysis)</a:t>
                      </a:r>
                    </a:p>
                  </a:txBody>
                  <a:tcPr>
                    <a:solidFill>
                      <a:srgbClr val="FFC000"/>
                    </a:solidFill>
                  </a:tcPr>
                </a:tc>
                <a:extLst>
                  <a:ext uri="{0D108BD9-81ED-4DB2-BD59-A6C34878D82A}">
                    <a16:rowId xmlns:a16="http://schemas.microsoft.com/office/drawing/2014/main" val="2207665277"/>
                  </a:ext>
                </a:extLst>
              </a:tr>
              <a:tr h="255214">
                <a:tc vMerge="1">
                  <a:txBody>
                    <a:bodyPr/>
                    <a:lstStyle/>
                    <a:p>
                      <a:endParaRPr lang="en-US" sz="1400" b="1" dirty="0"/>
                    </a:p>
                  </a:txBody>
                  <a:tcPr/>
                </a:tc>
                <a:tc>
                  <a:txBody>
                    <a:bodyPr/>
                    <a:lstStyle/>
                    <a:p>
                      <a:r>
                        <a:rPr lang="en-US" sz="1100" b="1" dirty="0"/>
                        <a:t>Immunity onset</a:t>
                      </a:r>
                    </a:p>
                  </a:txBody>
                  <a:tcPr>
                    <a:solidFill>
                      <a:srgbClr val="FFC000"/>
                    </a:solidFill>
                  </a:tcPr>
                </a:tc>
                <a:tc>
                  <a:txBody>
                    <a:bodyPr/>
                    <a:lstStyle/>
                    <a:p>
                      <a:r>
                        <a:rPr lang="en-US" sz="1100" dirty="0"/>
                        <a:t>7 days from 2</a:t>
                      </a:r>
                      <a:r>
                        <a:rPr lang="en-US" sz="1100" baseline="30000" dirty="0"/>
                        <a:t>nd</a:t>
                      </a:r>
                      <a:r>
                        <a:rPr lang="en-US" sz="1100" dirty="0"/>
                        <a:t> dose</a:t>
                      </a:r>
                    </a:p>
                  </a:txBody>
                  <a:tcPr>
                    <a:solidFill>
                      <a:srgbClr val="FFC000"/>
                    </a:solidFill>
                  </a:tcPr>
                </a:tc>
                <a:tc>
                  <a:txBody>
                    <a:bodyPr/>
                    <a:lstStyle/>
                    <a:p>
                      <a:r>
                        <a:rPr lang="en-US" sz="1100" dirty="0"/>
                        <a:t>N/A</a:t>
                      </a:r>
                    </a:p>
                  </a:txBody>
                  <a:tcPr>
                    <a:solidFill>
                      <a:srgbClr val="FFC000"/>
                    </a:solidFill>
                  </a:tcPr>
                </a:tc>
                <a:extLst>
                  <a:ext uri="{0D108BD9-81ED-4DB2-BD59-A6C34878D82A}">
                    <a16:rowId xmlns:a16="http://schemas.microsoft.com/office/drawing/2014/main" val="3010310373"/>
                  </a:ext>
                </a:extLst>
              </a:tr>
              <a:tr h="255214">
                <a:tc vMerge="1">
                  <a:txBody>
                    <a:bodyPr/>
                    <a:lstStyle/>
                    <a:p>
                      <a:endParaRPr lang="en-US" sz="1400" b="1" dirty="0"/>
                    </a:p>
                  </a:txBody>
                  <a:tcPr/>
                </a:tc>
                <a:tc>
                  <a:txBody>
                    <a:bodyPr/>
                    <a:lstStyle/>
                    <a:p>
                      <a:r>
                        <a:rPr lang="en-US" sz="1100" b="1" dirty="0"/>
                        <a:t>Severe cases</a:t>
                      </a:r>
                    </a:p>
                  </a:txBody>
                  <a:tcPr>
                    <a:solidFill>
                      <a:srgbClr val="FFC000"/>
                    </a:solidFill>
                  </a:tcPr>
                </a:tc>
                <a:tc>
                  <a:txBody>
                    <a:bodyPr/>
                    <a:lstStyle/>
                    <a:p>
                      <a:r>
                        <a:rPr lang="en-US" sz="1100" dirty="0"/>
                        <a:t>9 in placebo group vs 1 in vaccine group</a:t>
                      </a:r>
                    </a:p>
                  </a:txBody>
                  <a:tcPr>
                    <a:solidFill>
                      <a:srgbClr val="FFC000"/>
                    </a:solidFill>
                  </a:tcPr>
                </a:tc>
                <a:tc>
                  <a:txBody>
                    <a:bodyPr/>
                    <a:lstStyle/>
                    <a:p>
                      <a:r>
                        <a:rPr lang="en-US" sz="1100" dirty="0"/>
                        <a:t>11</a:t>
                      </a:r>
                      <a:r>
                        <a:rPr lang="en-US" sz="1100" baseline="0" dirty="0"/>
                        <a:t> in placebo vs 0 in vaccine group</a:t>
                      </a:r>
                      <a:endParaRPr lang="en-US" sz="1100" dirty="0"/>
                    </a:p>
                  </a:txBody>
                  <a:tcPr>
                    <a:solidFill>
                      <a:srgbClr val="FFC000"/>
                    </a:solidFill>
                  </a:tcPr>
                </a:tc>
                <a:extLst>
                  <a:ext uri="{0D108BD9-81ED-4DB2-BD59-A6C34878D82A}">
                    <a16:rowId xmlns:a16="http://schemas.microsoft.com/office/drawing/2014/main" val="2729640603"/>
                  </a:ext>
                </a:extLst>
              </a:tr>
              <a:tr h="1411185">
                <a:tc vMerge="1">
                  <a:txBody>
                    <a:bodyPr/>
                    <a:lstStyle/>
                    <a:p>
                      <a:endParaRPr lang="en-US" sz="1400" b="1" dirty="0"/>
                    </a:p>
                  </a:txBody>
                  <a:tcPr/>
                </a:tc>
                <a:tc>
                  <a:txBody>
                    <a:bodyPr/>
                    <a:lstStyle/>
                    <a:p>
                      <a:r>
                        <a:rPr lang="en-US" sz="1100" b="1" dirty="0"/>
                        <a:t>Side effects</a:t>
                      </a:r>
                    </a:p>
                  </a:txBody>
                  <a:tcPr>
                    <a:solidFill>
                      <a:srgbClr val="FFC000"/>
                    </a:solidFill>
                  </a:tcPr>
                </a:tc>
                <a:tc>
                  <a:txBody>
                    <a:bodyPr/>
                    <a:lstStyle/>
                    <a:p>
                      <a:r>
                        <a:rPr lang="en-US" sz="1100" dirty="0"/>
                        <a:t>Fatigue 3.8%</a:t>
                      </a:r>
                    </a:p>
                    <a:p>
                      <a:r>
                        <a:rPr lang="en-US" sz="1100" dirty="0"/>
                        <a:t>Headache 2.0% </a:t>
                      </a:r>
                    </a:p>
                    <a:p>
                      <a:r>
                        <a:rPr lang="en-US" sz="1100" dirty="0"/>
                        <a:t>No severe adverse</a:t>
                      </a:r>
                      <a:r>
                        <a:rPr lang="en-US" sz="1100" baseline="0" dirty="0"/>
                        <a:t> events </a:t>
                      </a:r>
                    </a:p>
                    <a:p>
                      <a:r>
                        <a:rPr lang="en-US" sz="1100" baseline="0" dirty="0"/>
                        <a:t>Older adults fewer side effects</a:t>
                      </a:r>
                      <a:endParaRPr lang="en-US" sz="1100" dirty="0"/>
                    </a:p>
                  </a:txBody>
                  <a:tcPr>
                    <a:solidFill>
                      <a:srgbClr val="FFC000"/>
                    </a:solidFill>
                  </a:tcPr>
                </a:tc>
                <a:tc>
                  <a:txBody>
                    <a:bodyPr/>
                    <a:lstStyle/>
                    <a:p>
                      <a:r>
                        <a:rPr lang="en-US" sz="1100" dirty="0"/>
                        <a:t>Injection</a:t>
                      </a:r>
                      <a:r>
                        <a:rPr lang="en-US" sz="1100" baseline="0" dirty="0"/>
                        <a:t> site pain 2.7%</a:t>
                      </a:r>
                    </a:p>
                    <a:p>
                      <a:r>
                        <a:rPr lang="en-US" sz="1100" baseline="0" dirty="0"/>
                        <a:t>Fatigue 9.7%</a:t>
                      </a:r>
                    </a:p>
                    <a:p>
                      <a:r>
                        <a:rPr lang="en-US" sz="1100" baseline="0" dirty="0"/>
                        <a:t>Myalgia 8.9%</a:t>
                      </a:r>
                    </a:p>
                    <a:p>
                      <a:r>
                        <a:rPr lang="en-US" sz="1100" baseline="0" dirty="0"/>
                        <a:t>Arthralgia 5.2%</a:t>
                      </a:r>
                    </a:p>
                    <a:p>
                      <a:r>
                        <a:rPr lang="en-US" sz="1100" baseline="0" dirty="0"/>
                        <a:t>Headache 4.5%</a:t>
                      </a:r>
                    </a:p>
                    <a:p>
                      <a:r>
                        <a:rPr lang="en-US" sz="1100" baseline="0" dirty="0"/>
                        <a:t>Pain 4.1%</a:t>
                      </a:r>
                    </a:p>
                    <a:p>
                      <a:r>
                        <a:rPr lang="en-US" sz="1100" baseline="0" dirty="0"/>
                        <a:t>Erythema/redness 2.0%</a:t>
                      </a:r>
                    </a:p>
                    <a:p>
                      <a:r>
                        <a:rPr lang="en-US" sz="1100" baseline="0" dirty="0"/>
                        <a:t>No severe adverse events</a:t>
                      </a:r>
                      <a:endParaRPr lang="en-US" sz="1100" dirty="0"/>
                    </a:p>
                  </a:txBody>
                  <a:tcPr>
                    <a:solidFill>
                      <a:srgbClr val="FFC000"/>
                    </a:solidFill>
                  </a:tcPr>
                </a:tc>
                <a:extLst>
                  <a:ext uri="{0D108BD9-81ED-4DB2-BD59-A6C34878D82A}">
                    <a16:rowId xmlns:a16="http://schemas.microsoft.com/office/drawing/2014/main" val="387774879"/>
                  </a:ext>
                </a:extLst>
              </a:tr>
              <a:tr h="420353">
                <a:tc rowSpan="3">
                  <a:txBody>
                    <a:bodyPr/>
                    <a:lstStyle/>
                    <a:p>
                      <a:pPr algn="ctr"/>
                      <a:r>
                        <a:rPr lang="en-US" sz="1400" b="1" dirty="0"/>
                        <a:t>Sub-groups</a:t>
                      </a:r>
                    </a:p>
                  </a:txBody>
                  <a:tcPr vert="vert270">
                    <a:solidFill>
                      <a:srgbClr val="92D050"/>
                    </a:solidFill>
                  </a:tcPr>
                </a:tc>
                <a:tc>
                  <a:txBody>
                    <a:bodyPr/>
                    <a:lstStyle/>
                    <a:p>
                      <a:r>
                        <a:rPr lang="en-US" sz="1100" b="1" dirty="0"/>
                        <a:t>Older adults</a:t>
                      </a:r>
                    </a:p>
                  </a:txBody>
                  <a:tcPr>
                    <a:solidFill>
                      <a:srgbClr val="92D050"/>
                    </a:solidFill>
                  </a:tcPr>
                </a:tc>
                <a:tc>
                  <a:txBody>
                    <a:bodyPr/>
                    <a:lstStyle/>
                    <a:p>
                      <a:r>
                        <a:rPr lang="en-US" sz="1100" dirty="0"/>
                        <a:t>45% age 56-85 (40.9% internationally)</a:t>
                      </a:r>
                    </a:p>
                    <a:p>
                      <a:r>
                        <a:rPr lang="en-US" sz="1100" dirty="0"/>
                        <a:t>94%</a:t>
                      </a:r>
                      <a:r>
                        <a:rPr lang="en-US" sz="1100" baseline="0" dirty="0"/>
                        <a:t> efficacy for those </a:t>
                      </a:r>
                      <a:r>
                        <a:rPr lang="en-US" sz="1100" u="sng" baseline="0" dirty="0"/>
                        <a:t>&gt;</a:t>
                      </a:r>
                      <a:r>
                        <a:rPr lang="en-US" sz="1100" u="none" baseline="0" dirty="0"/>
                        <a:t>65 years in subgroup analysis</a:t>
                      </a:r>
                      <a:endParaRPr lang="en-US" sz="1100" dirty="0"/>
                    </a:p>
                  </a:txBody>
                  <a:tcPr>
                    <a:solidFill>
                      <a:srgbClr val="92D050"/>
                    </a:solidFill>
                  </a:tcPr>
                </a:tc>
                <a:tc>
                  <a:txBody>
                    <a:bodyPr/>
                    <a:lstStyle/>
                    <a:p>
                      <a:r>
                        <a:rPr lang="en-US" sz="1100" dirty="0"/>
                        <a:t>&gt;7,000 (23%) age </a:t>
                      </a:r>
                      <a:r>
                        <a:rPr lang="en-US" sz="1100" u="sng" dirty="0"/>
                        <a:t>&gt;</a:t>
                      </a:r>
                      <a:r>
                        <a:rPr lang="en-US" sz="1100" u="none" dirty="0"/>
                        <a:t>65</a:t>
                      </a:r>
                    </a:p>
                    <a:p>
                      <a:r>
                        <a:rPr lang="en-US" sz="1100" baseline="0" dirty="0"/>
                        <a:t>No difference in efficacy or side effects in subgroup analysis</a:t>
                      </a:r>
                      <a:endParaRPr lang="en-US" sz="1100" dirty="0"/>
                    </a:p>
                  </a:txBody>
                  <a:tcPr>
                    <a:solidFill>
                      <a:srgbClr val="92D050"/>
                    </a:solidFill>
                  </a:tcPr>
                </a:tc>
                <a:extLst>
                  <a:ext uri="{0D108BD9-81ED-4DB2-BD59-A6C34878D82A}">
                    <a16:rowId xmlns:a16="http://schemas.microsoft.com/office/drawing/2014/main" val="1587712510"/>
                  </a:ext>
                </a:extLst>
              </a:tr>
              <a:tr h="750630">
                <a:tc vMerge="1">
                  <a:txBody>
                    <a:bodyPr/>
                    <a:lstStyle/>
                    <a:p>
                      <a:endParaRPr lang="en-US" sz="1400" b="1" dirty="0"/>
                    </a:p>
                  </a:txBody>
                  <a:tcPr/>
                </a:tc>
                <a:tc>
                  <a:txBody>
                    <a:bodyPr/>
                    <a:lstStyle/>
                    <a:p>
                      <a:r>
                        <a:rPr lang="en-US" sz="1100" b="1" dirty="0"/>
                        <a:t>Minorities</a:t>
                      </a:r>
                    </a:p>
                  </a:txBody>
                  <a:tcPr>
                    <a:solidFill>
                      <a:srgbClr val="92D050"/>
                    </a:solidFill>
                  </a:tcPr>
                </a:tc>
                <a:tc>
                  <a:txBody>
                    <a:bodyPr/>
                    <a:lstStyle/>
                    <a:p>
                      <a:r>
                        <a:rPr lang="en-US" sz="1100" dirty="0"/>
                        <a:t>30%</a:t>
                      </a:r>
                      <a:r>
                        <a:rPr lang="en-US" sz="1100" baseline="0" dirty="0"/>
                        <a:t> racially/ethnically diverse backgrounds in US, 42% internationally</a:t>
                      </a:r>
                    </a:p>
                    <a:p>
                      <a:r>
                        <a:rPr lang="en-US" sz="1100" baseline="0" dirty="0"/>
                        <a:t>-10.1% black (10.0% internationally)</a:t>
                      </a:r>
                    </a:p>
                    <a:p>
                      <a:r>
                        <a:rPr lang="en-US" sz="1100" baseline="0" dirty="0"/>
                        <a:t>-13.1% Hispanic  (26.1% internationally)</a:t>
                      </a:r>
                    </a:p>
                    <a:p>
                      <a:r>
                        <a:rPr lang="en-US" sz="1100" baseline="0" dirty="0"/>
                        <a:t>No difference in efficacy or side effects </a:t>
                      </a:r>
                      <a:r>
                        <a:rPr lang="en-US" sz="1100" u="none" baseline="0" dirty="0"/>
                        <a:t>in subgroup analysis</a:t>
                      </a:r>
                      <a:endParaRPr lang="en-US" sz="1100" dirty="0"/>
                    </a:p>
                  </a:txBody>
                  <a:tcPr>
                    <a:solidFill>
                      <a:srgbClr val="92D050"/>
                    </a:solidFill>
                  </a:tcPr>
                </a:tc>
                <a:tc>
                  <a:txBody>
                    <a:bodyPr/>
                    <a:lstStyle/>
                    <a:p>
                      <a:r>
                        <a:rPr lang="en-US" sz="1100" dirty="0"/>
                        <a:t>&gt;11,000</a:t>
                      </a:r>
                      <a:r>
                        <a:rPr lang="en-US" sz="1100" baseline="0" dirty="0"/>
                        <a:t> from communities of color</a:t>
                      </a:r>
                    </a:p>
                    <a:p>
                      <a:r>
                        <a:rPr lang="en-US" sz="1100" baseline="0" dirty="0"/>
                        <a:t>-&gt;6,000 (&gt;20%) self-identify as Hispanic/</a:t>
                      </a:r>
                      <a:r>
                        <a:rPr lang="en-US" sz="1100" baseline="0" dirty="0" err="1"/>
                        <a:t>LatinX</a:t>
                      </a:r>
                      <a:endParaRPr lang="en-US" sz="1100" baseline="0" dirty="0"/>
                    </a:p>
                    <a:p>
                      <a:r>
                        <a:rPr lang="en-US" sz="1100" baseline="0" dirty="0"/>
                        <a:t>-&gt;3,000 (&gt;10%) self-identify as Black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t>No difference in efficacy or side effects in subgroup analysis</a:t>
                      </a:r>
                      <a:endParaRPr lang="en-US" sz="1100" dirty="0"/>
                    </a:p>
                  </a:txBody>
                  <a:tcPr>
                    <a:solidFill>
                      <a:srgbClr val="92D050"/>
                    </a:solidFill>
                  </a:tcPr>
                </a:tc>
                <a:extLst>
                  <a:ext uri="{0D108BD9-81ED-4DB2-BD59-A6C34878D82A}">
                    <a16:rowId xmlns:a16="http://schemas.microsoft.com/office/drawing/2014/main" val="2677772167"/>
                  </a:ext>
                </a:extLst>
              </a:tr>
              <a:tr h="915769">
                <a:tc vMerge="1">
                  <a:txBody>
                    <a:bodyPr/>
                    <a:lstStyle/>
                    <a:p>
                      <a:endParaRPr lang="en-US" sz="1400" b="1" dirty="0"/>
                    </a:p>
                  </a:txBody>
                  <a:tcPr/>
                </a:tc>
                <a:tc>
                  <a:txBody>
                    <a:bodyPr/>
                    <a:lstStyle/>
                    <a:p>
                      <a:r>
                        <a:rPr lang="en-US" sz="1100" b="1" dirty="0"/>
                        <a:t>High Risk Conditions</a:t>
                      </a:r>
                    </a:p>
                  </a:txBody>
                  <a:tcPr>
                    <a:solidFill>
                      <a:srgbClr val="92D050"/>
                    </a:solidFill>
                  </a:tcPr>
                </a:tc>
                <a:tc>
                  <a:txBody>
                    <a:bodyPr/>
                    <a:lstStyle/>
                    <a:p>
                      <a:r>
                        <a:rPr lang="en-US" sz="1100" dirty="0"/>
                        <a:t>N/A</a:t>
                      </a:r>
                    </a:p>
                  </a:txBody>
                  <a:tcPr>
                    <a:solidFill>
                      <a:srgbClr val="92D050"/>
                    </a:solidFill>
                  </a:tcPr>
                </a:tc>
                <a:tc>
                  <a:txBody>
                    <a:bodyPr/>
                    <a:lstStyle/>
                    <a:p>
                      <a:r>
                        <a:rPr lang="en-US" sz="1100" dirty="0"/>
                        <a:t>17% age 18-65</a:t>
                      </a:r>
                      <a:r>
                        <a:rPr lang="en-US" sz="1100" baseline="0" dirty="0"/>
                        <a:t> with high risk condition (many people 65+ also had another high risk condition)</a:t>
                      </a:r>
                    </a:p>
                    <a:p>
                      <a:r>
                        <a:rPr lang="en-US" sz="1100" dirty="0"/>
                        <a:t>-36% with</a:t>
                      </a:r>
                      <a:r>
                        <a:rPr lang="en-US" sz="1100" baseline="0" dirty="0"/>
                        <a:t> DM among high risk group</a:t>
                      </a:r>
                    </a:p>
                    <a:p>
                      <a:r>
                        <a:rPr lang="en-US" sz="1100" baseline="0" dirty="0"/>
                        <a:t>-25% with severe obesity among high risk group</a:t>
                      </a:r>
                    </a:p>
                    <a:p>
                      <a:r>
                        <a:rPr lang="en-US" sz="1100" baseline="0" dirty="0"/>
                        <a:t>No difference in efficacy or side effects in subgroup analysis</a:t>
                      </a:r>
                      <a:endParaRPr lang="en-US" sz="1100" dirty="0"/>
                    </a:p>
                  </a:txBody>
                  <a:tcPr>
                    <a:solidFill>
                      <a:srgbClr val="92D050"/>
                    </a:solidFill>
                  </a:tcPr>
                </a:tc>
                <a:extLst>
                  <a:ext uri="{0D108BD9-81ED-4DB2-BD59-A6C34878D82A}">
                    <a16:rowId xmlns:a16="http://schemas.microsoft.com/office/drawing/2014/main" val="4030697403"/>
                  </a:ext>
                </a:extLst>
              </a:tr>
              <a:tr h="750630">
                <a:tc>
                  <a:txBody>
                    <a:bodyPr/>
                    <a:lstStyle/>
                    <a:p>
                      <a:pPr algn="ctr"/>
                      <a:r>
                        <a:rPr lang="en-US" sz="1400" b="1" dirty="0"/>
                        <a:t>Storage</a:t>
                      </a:r>
                    </a:p>
                  </a:txBody>
                  <a:tcPr vert="vert270">
                    <a:solidFill>
                      <a:srgbClr val="00B0F0"/>
                    </a:solidFill>
                  </a:tcPr>
                </a:tc>
                <a:tc>
                  <a:txBody>
                    <a:bodyPr/>
                    <a:lstStyle/>
                    <a:p>
                      <a:r>
                        <a:rPr lang="en-US" sz="1100" b="1" dirty="0"/>
                        <a:t>Storage</a:t>
                      </a:r>
                    </a:p>
                  </a:txBody>
                  <a:tcPr>
                    <a:solidFill>
                      <a:srgbClr val="00B0F0"/>
                    </a:solidFill>
                  </a:tcPr>
                </a:tc>
                <a:tc>
                  <a:txBody>
                    <a:bodyPr/>
                    <a:lstStyle/>
                    <a:p>
                      <a:r>
                        <a:rPr lang="en-US" sz="1100" dirty="0"/>
                        <a:t>Ultra</a:t>
                      </a:r>
                      <a:r>
                        <a:rPr lang="en-US" sz="1100" baseline="0" dirty="0"/>
                        <a:t> low cold</a:t>
                      </a:r>
                      <a:r>
                        <a:rPr lang="en-US" sz="1100" dirty="0"/>
                        <a:t> (-80 </a:t>
                      </a:r>
                      <a:r>
                        <a:rPr lang="en-US" sz="1100" dirty="0" err="1"/>
                        <a:t>deg</a:t>
                      </a:r>
                      <a:r>
                        <a:rPr lang="en-US" sz="1100" dirty="0"/>
                        <a:t>)</a:t>
                      </a:r>
                    </a:p>
                    <a:p>
                      <a:r>
                        <a:rPr lang="en-US" sz="1100" dirty="0"/>
                        <a:t>2-8 </a:t>
                      </a:r>
                      <a:r>
                        <a:rPr lang="en-US" sz="1100" dirty="0" err="1"/>
                        <a:t>deg</a:t>
                      </a:r>
                      <a:r>
                        <a:rPr lang="en-US" sz="1100" baseline="0" dirty="0"/>
                        <a:t> C for 5 days </a:t>
                      </a:r>
                    </a:p>
                    <a:p>
                      <a:r>
                        <a:rPr lang="en-US" sz="1100" baseline="0" dirty="0"/>
                        <a:t>30 min – 3 hour defrost time</a:t>
                      </a:r>
                    </a:p>
                    <a:p>
                      <a:r>
                        <a:rPr lang="en-US" sz="1100" baseline="0" dirty="0"/>
                        <a:t>6 hour post-dilution stability at room temperature</a:t>
                      </a:r>
                      <a:endParaRPr lang="en-US" sz="1100" dirty="0"/>
                    </a:p>
                  </a:txBody>
                  <a:tcPr>
                    <a:solidFill>
                      <a:srgbClr val="00B0F0"/>
                    </a:solidFill>
                  </a:tcPr>
                </a:tc>
                <a:tc>
                  <a:txBody>
                    <a:bodyPr/>
                    <a:lstStyle/>
                    <a:p>
                      <a:r>
                        <a:rPr lang="en-US" sz="1100" dirty="0"/>
                        <a:t>Cold</a:t>
                      </a:r>
                      <a:r>
                        <a:rPr lang="en-US" sz="1100" baseline="0" dirty="0"/>
                        <a:t> storage (-4 </a:t>
                      </a:r>
                      <a:r>
                        <a:rPr lang="en-US" sz="1100" baseline="0" dirty="0" err="1"/>
                        <a:t>deg</a:t>
                      </a:r>
                      <a:r>
                        <a:rPr lang="en-US" sz="1100" baseline="0" dirty="0"/>
                        <a:t>)</a:t>
                      </a:r>
                    </a:p>
                    <a:p>
                      <a:r>
                        <a:rPr lang="en-US" sz="1100" baseline="0" dirty="0"/>
                        <a:t>30 day shelf life in freezer</a:t>
                      </a:r>
                    </a:p>
                    <a:p>
                      <a:r>
                        <a:rPr lang="en-US" sz="1100" baseline="0" dirty="0"/>
                        <a:t>12 hour room temperature stability </a:t>
                      </a:r>
                      <a:endParaRPr lang="en-US" sz="1100" dirty="0"/>
                    </a:p>
                  </a:txBody>
                  <a:tcPr>
                    <a:solidFill>
                      <a:srgbClr val="00B0F0"/>
                    </a:solidFill>
                  </a:tcPr>
                </a:tc>
                <a:extLst>
                  <a:ext uri="{0D108BD9-81ED-4DB2-BD59-A6C34878D82A}">
                    <a16:rowId xmlns:a16="http://schemas.microsoft.com/office/drawing/2014/main" val="2779678732"/>
                  </a:ext>
                </a:extLst>
              </a:tr>
            </a:tbl>
          </a:graphicData>
        </a:graphic>
      </p:graphicFrame>
      <p:sp>
        <p:nvSpPr>
          <p:cNvPr id="8" name="TextBox 7"/>
          <p:cNvSpPr txBox="1"/>
          <p:nvPr/>
        </p:nvSpPr>
        <p:spPr>
          <a:xfrm>
            <a:off x="249043" y="5690116"/>
            <a:ext cx="11942957" cy="1107996"/>
          </a:xfrm>
          <a:prstGeom prst="rect">
            <a:avLst/>
          </a:prstGeom>
          <a:noFill/>
        </p:spPr>
        <p:txBody>
          <a:bodyPr wrap="square" rtlCol="0">
            <a:spAutoFit/>
          </a:bodyPr>
          <a:lstStyle/>
          <a:p>
            <a:r>
              <a:rPr lang="en-US" sz="1100" b="1" u="sng" dirty="0"/>
              <a:t>Notes</a:t>
            </a:r>
            <a:r>
              <a:rPr lang="en-US" sz="1100" dirty="0"/>
              <a:t>: Courtesy of Dr. Anuj Mehta, Data is accurate as of 11/18/2020. More information is constantly becoming available. Sub-group comparisons (e.g. comparisons about efficacy between races or age groups) may be less accurate due to smaller numbers. Sub-group numbers for the Pfizer vaccine are given for US participants with international percentages in parentheses. </a:t>
            </a:r>
          </a:p>
          <a:p>
            <a:r>
              <a:rPr lang="en-US" sz="1100" dirty="0">
                <a:hlinkClick r:id="rId2"/>
              </a:rPr>
              <a:t>https://www.pfizer.com/news/press-release/press-release-detail/pfizer-and-biontech-conclude-phase-3-study-covid-19-vaccine</a:t>
            </a:r>
            <a:endParaRPr lang="en-US" sz="1100" dirty="0"/>
          </a:p>
          <a:p>
            <a:r>
              <a:rPr lang="en-US" sz="1100" dirty="0">
                <a:hlinkClick r:id="rId3"/>
              </a:rPr>
              <a:t>https://www.pfizer.com/science/coronavirus/vaccine</a:t>
            </a:r>
            <a:endParaRPr lang="en-US" sz="1100" dirty="0"/>
          </a:p>
          <a:p>
            <a:r>
              <a:rPr lang="en-US" sz="1100" dirty="0"/>
              <a:t>https://investors.modernatx.com/news-releases/news-release-details/modernas-covid-19-vaccine-candidate-meets-its-primary-efficacy</a:t>
            </a:r>
          </a:p>
          <a:p>
            <a:r>
              <a:rPr lang="en-US" sz="1100" dirty="0"/>
              <a:t>https://www.modernatx.com/sites/default/files/content_documents/2020-COVE-Study-Enrollment-Completion-10.22.20.pdf</a:t>
            </a:r>
          </a:p>
        </p:txBody>
      </p:sp>
    </p:spTree>
    <p:extLst>
      <p:ext uri="{BB962C8B-B14F-4D97-AF65-F5344CB8AC3E}">
        <p14:creationId xmlns:p14="http://schemas.microsoft.com/office/powerpoint/2010/main" val="2512149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F00BF-9239-C141-958C-A50DC1174BB0}"/>
              </a:ext>
            </a:extLst>
          </p:cNvPr>
          <p:cNvSpPr>
            <a:spLocks noGrp="1"/>
          </p:cNvSpPr>
          <p:nvPr>
            <p:ph type="title"/>
          </p:nvPr>
        </p:nvSpPr>
        <p:spPr>
          <a:xfrm>
            <a:off x="581192" y="882650"/>
            <a:ext cx="11029616" cy="791914"/>
          </a:xfrm>
        </p:spPr>
        <p:txBody>
          <a:bodyPr>
            <a:normAutofit/>
          </a:bodyPr>
          <a:lstStyle/>
          <a:p>
            <a:pPr algn="ctr"/>
            <a:r>
              <a:rPr lang="en-US" sz="3600" dirty="0"/>
              <a:t>A Strategy for COVID-19 Education</a:t>
            </a:r>
          </a:p>
        </p:txBody>
      </p:sp>
      <p:sp>
        <p:nvSpPr>
          <p:cNvPr id="3" name="Content Placeholder 2">
            <a:extLst>
              <a:ext uri="{FF2B5EF4-FFF2-40B4-BE49-F238E27FC236}">
                <a16:creationId xmlns:a16="http://schemas.microsoft.com/office/drawing/2014/main" id="{2AE1B303-C1E8-CF40-8BCD-1E031666DB5E}"/>
              </a:ext>
            </a:extLst>
          </p:cNvPr>
          <p:cNvSpPr>
            <a:spLocks noGrp="1"/>
          </p:cNvSpPr>
          <p:nvPr>
            <p:ph idx="1"/>
          </p:nvPr>
        </p:nvSpPr>
        <p:spPr>
          <a:xfrm>
            <a:off x="2015973" y="1342054"/>
            <a:ext cx="11029615" cy="5056741"/>
          </a:xfrm>
        </p:spPr>
        <p:txBody>
          <a:bodyPr>
            <a:normAutofit/>
          </a:bodyPr>
          <a:lstStyle/>
          <a:p>
            <a:r>
              <a:rPr lang="en-US" sz="2000" dirty="0"/>
              <a:t>Is it safe?</a:t>
            </a:r>
          </a:p>
          <a:p>
            <a:r>
              <a:rPr lang="en-US" sz="2000" dirty="0"/>
              <a:t>Why should we trust the vaccine?</a:t>
            </a:r>
          </a:p>
          <a:p>
            <a:r>
              <a:rPr lang="en-US" sz="2000" dirty="0"/>
              <a:t>Is there new technology being used and is that dangerous to me</a:t>
            </a:r>
          </a:p>
          <a:p>
            <a:r>
              <a:rPr lang="en-US" sz="2000" dirty="0"/>
              <a:t>What is an EUA and what does that mean for me</a:t>
            </a:r>
          </a:p>
          <a:p>
            <a:r>
              <a:rPr lang="en-US" sz="2000" dirty="0"/>
              <a:t>When and how long will I be protected</a:t>
            </a:r>
          </a:p>
          <a:p>
            <a:r>
              <a:rPr lang="en-US" sz="2000" dirty="0"/>
              <a:t>Will I Still need to wear a Mask</a:t>
            </a:r>
          </a:p>
          <a:p>
            <a:r>
              <a:rPr lang="en-US" sz="2000" b="1" u="sng" dirty="0"/>
              <a:t>Expectations: Important to warn people about possible side effects</a:t>
            </a:r>
          </a:p>
          <a:p>
            <a:r>
              <a:rPr lang="en-US" sz="2000" dirty="0"/>
              <a:t>Special circumstances: What if I had COVID 19 or if I have antibodies</a:t>
            </a:r>
          </a:p>
          <a:p>
            <a:r>
              <a:rPr lang="en-US" sz="2000" b="1" dirty="0">
                <a:solidFill>
                  <a:srgbClr val="FF0000"/>
                </a:solidFill>
              </a:rPr>
              <a:t>REVIEW: WHERE ARE YOU GETTING YOUR INFORMATION ?</a:t>
            </a:r>
          </a:p>
        </p:txBody>
      </p:sp>
    </p:spTree>
    <p:extLst>
      <p:ext uri="{BB962C8B-B14F-4D97-AF65-F5344CB8AC3E}">
        <p14:creationId xmlns:p14="http://schemas.microsoft.com/office/powerpoint/2010/main" val="3441853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689E8-797C-D844-AE99-9C667CD50AAE}"/>
              </a:ext>
            </a:extLst>
          </p:cNvPr>
          <p:cNvSpPr>
            <a:spLocks noGrp="1"/>
          </p:cNvSpPr>
          <p:nvPr>
            <p:ph type="title"/>
          </p:nvPr>
        </p:nvSpPr>
        <p:spPr>
          <a:xfrm>
            <a:off x="1064213" y="626235"/>
            <a:ext cx="4032173" cy="4608003"/>
          </a:xfrm>
        </p:spPr>
        <p:txBody>
          <a:bodyPr anchor="ctr">
            <a:normAutofit/>
          </a:bodyPr>
          <a:lstStyle/>
          <a:p>
            <a:r>
              <a:rPr lang="en-US" sz="4000" b="1" dirty="0">
                <a:solidFill>
                  <a:schemeClr val="accent1"/>
                </a:solidFill>
              </a:rPr>
              <a:t>Are the COVID 19 vaccines </a:t>
            </a:r>
            <a:r>
              <a:rPr lang="en-US" b="1" dirty="0">
                <a:solidFill>
                  <a:schemeClr val="accent1"/>
                </a:solidFill>
              </a:rPr>
              <a:t>s</a:t>
            </a:r>
            <a:r>
              <a:rPr lang="en-US" sz="4000" b="1" dirty="0">
                <a:solidFill>
                  <a:schemeClr val="accent1"/>
                </a:solidFill>
              </a:rPr>
              <a:t>afe?</a:t>
            </a:r>
          </a:p>
        </p:txBody>
      </p:sp>
      <p:sp>
        <p:nvSpPr>
          <p:cNvPr id="3" name="Content Placeholder 2">
            <a:extLst>
              <a:ext uri="{FF2B5EF4-FFF2-40B4-BE49-F238E27FC236}">
                <a16:creationId xmlns:a16="http://schemas.microsoft.com/office/drawing/2014/main" id="{E21D9D69-36CB-FC49-8A1F-79479366B9D5}"/>
              </a:ext>
            </a:extLst>
          </p:cNvPr>
          <p:cNvSpPr>
            <a:spLocks noGrp="1"/>
          </p:cNvSpPr>
          <p:nvPr>
            <p:ph idx="1"/>
          </p:nvPr>
        </p:nvSpPr>
        <p:spPr>
          <a:xfrm>
            <a:off x="5188527" y="1124998"/>
            <a:ext cx="5368637" cy="3938838"/>
          </a:xfrm>
        </p:spPr>
        <p:txBody>
          <a:bodyPr>
            <a:normAutofit/>
          </a:bodyPr>
          <a:lstStyle/>
          <a:p>
            <a:pPr>
              <a:lnSpc>
                <a:spcPct val="100000"/>
              </a:lnSpc>
            </a:pPr>
            <a:r>
              <a:rPr lang="en-US" sz="2000" dirty="0"/>
              <a:t>Safety is the most important priority in vaccine approval </a:t>
            </a:r>
          </a:p>
          <a:p>
            <a:pPr>
              <a:lnSpc>
                <a:spcPct val="100000"/>
              </a:lnSpc>
            </a:pPr>
            <a:r>
              <a:rPr lang="en-US" sz="2000" dirty="0"/>
              <a:t>Most adverse side effects occur within 6 weeks of vaccine administration, and the FDA has required 8 weeks of safety monitoring </a:t>
            </a:r>
          </a:p>
          <a:p>
            <a:pPr lvl="0">
              <a:lnSpc>
                <a:spcPct val="100000"/>
              </a:lnSpc>
            </a:pPr>
            <a:r>
              <a:rPr lang="en-US" sz="2000" dirty="0"/>
              <a:t>FDA advises a minimum of 3,000 participants to assess safety. The current phase 3 trials have 30,000 to 50,000 participants. This really demonstrates how safety is a top priority for the FDA and the medical community. </a:t>
            </a:r>
          </a:p>
          <a:p>
            <a:pPr>
              <a:lnSpc>
                <a:spcPct val="100000"/>
              </a:lnSpc>
            </a:pPr>
            <a:endParaRPr lang="en-US" dirty="0"/>
          </a:p>
        </p:txBody>
      </p:sp>
    </p:spTree>
    <p:extLst>
      <p:ext uri="{BB962C8B-B14F-4D97-AF65-F5344CB8AC3E}">
        <p14:creationId xmlns:p14="http://schemas.microsoft.com/office/powerpoint/2010/main" val="15315778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6546</TotalTime>
  <Words>1726</Words>
  <Application>Microsoft Macintosh PowerPoint</Application>
  <PresentationFormat>Widescreen</PresentationFormat>
  <Paragraphs>195</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Corbel</vt:lpstr>
      <vt:lpstr>Estrangelo Edessa</vt:lpstr>
      <vt:lpstr>Helvetica Neue</vt:lpstr>
      <vt:lpstr>SymbolMT</vt:lpstr>
      <vt:lpstr>Parallax</vt:lpstr>
      <vt:lpstr>COVID-19 Vaccine Hesitancy and Education:  A Guide for Medical Directors Michael Wasserman, MD, CMD CALTCM</vt:lpstr>
      <vt:lpstr>COVID-19 vaccine hesitation is real</vt:lpstr>
      <vt:lpstr>COVID 19 Hesitancy and Older Adults National Poll on Healthy Aging report, University of Michigan (November, 2020)  </vt:lpstr>
      <vt:lpstr>NAHCA Informal Poll: Vaccine Hesitancy in CNAs</vt:lpstr>
      <vt:lpstr>PowerPoint Presentation</vt:lpstr>
      <vt:lpstr>How to Frame the Conversation</vt:lpstr>
      <vt:lpstr>PowerPoint Presentation</vt:lpstr>
      <vt:lpstr>A Strategy for COVID-19 Education</vt:lpstr>
      <vt:lpstr>Are the COVID 19 vaccines safe?</vt:lpstr>
      <vt:lpstr>Why should we trust the COVID 19 vaccine? </vt:lpstr>
      <vt:lpstr>New technology for the COVID 19 vaccine</vt:lpstr>
      <vt:lpstr>What is an EUA and what does that mean for me? </vt:lpstr>
      <vt:lpstr>When and how long will I be protected by the COVID 19 vaccine? </vt:lpstr>
      <vt:lpstr>Will I still need to wear a mask? </vt:lpstr>
      <vt:lpstr>Important: warn about possible side effects Will the vaccine make me sick?</vt:lpstr>
      <vt:lpstr>Special circumstances:  Past COVID 19 infection or tested for antibodies </vt:lpstr>
      <vt:lpstr>Where are you getting your information?</vt:lpstr>
      <vt:lpstr>You will be the leader and role model</vt:lpstr>
      <vt:lpstr>Questions</vt:lpstr>
      <vt:lpstr>California Association of Long Term Care Medicine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Vaccine Hesitancy and Education  now is the time</dc:title>
  <dc:creator>Leslie Eber</dc:creator>
  <cp:lastModifiedBy>mike Wasserman</cp:lastModifiedBy>
  <cp:revision>41</cp:revision>
  <dcterms:created xsi:type="dcterms:W3CDTF">2020-11-28T04:58:00Z</dcterms:created>
  <dcterms:modified xsi:type="dcterms:W3CDTF">2020-12-09T20:16:31Z</dcterms:modified>
</cp:coreProperties>
</file>