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3" r:id="rId1"/>
  </p:sldMasterIdLst>
  <p:notesMasterIdLst>
    <p:notesMasterId r:id="rId25"/>
  </p:notesMasterIdLst>
  <p:sldIdLst>
    <p:sldId id="1522" r:id="rId2"/>
    <p:sldId id="311" r:id="rId3"/>
    <p:sldId id="257" r:id="rId4"/>
    <p:sldId id="277" r:id="rId5"/>
    <p:sldId id="286" r:id="rId6"/>
    <p:sldId id="285" r:id="rId7"/>
    <p:sldId id="261" r:id="rId8"/>
    <p:sldId id="259" r:id="rId9"/>
    <p:sldId id="288" r:id="rId10"/>
    <p:sldId id="265" r:id="rId11"/>
    <p:sldId id="289" r:id="rId12"/>
    <p:sldId id="279" r:id="rId13"/>
    <p:sldId id="280" r:id="rId14"/>
    <p:sldId id="262" r:id="rId15"/>
    <p:sldId id="264" r:id="rId16"/>
    <p:sldId id="263" r:id="rId17"/>
    <p:sldId id="281" r:id="rId18"/>
    <p:sldId id="266" r:id="rId19"/>
    <p:sldId id="267" r:id="rId20"/>
    <p:sldId id="290" r:id="rId21"/>
    <p:sldId id="1523" r:id="rId22"/>
    <p:sldId id="309" r:id="rId23"/>
    <p:sldId id="310" r:id="rId2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1"/>
    <p:restoredTop sz="87632" autoAdjust="0"/>
  </p:normalViewPr>
  <p:slideViewPr>
    <p:cSldViewPr snapToGrid="0" snapToObjects="1">
      <p:cViewPr varScale="1">
        <p:scale>
          <a:sx n="95" d="100"/>
          <a:sy n="95" d="100"/>
        </p:scale>
        <p:origin x="1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EF9D8-E308-442A-B3DC-77EBF8725E04}" type="datetimeFigureOut">
              <a:rPr lang="en-US" smtClean="0"/>
              <a:t>1/4/21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7B001-6CA1-4C0E-AFE3-EF5D1E747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1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7B001-6CA1-4C0E-AFE3-EF5D1E7478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6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CDC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7B001-6CA1-4C0E-AFE3-EF5D1E7478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2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7B001-6CA1-4C0E-AFE3-EF5D1E7478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7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7B001-6CA1-4C0E-AFE3-EF5D1E7478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4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17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4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6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sz="half" idx="1"/>
          </p:nvPr>
        </p:nvSpPr>
        <p:spPr>
          <a:xfrm>
            <a:off x="892969" y="183058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97764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6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87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1/4/21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0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9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4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3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1/4/21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E18DB4A-8810-4A10-AD5C-D5E2C667F5B3}" type="datetime1">
              <a:rPr lang="en-US" smtClean="0"/>
              <a:t>1/4/21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5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7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orange.biz/vaccine-18977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vaccines/about-vaccines.html" TargetMode="External"/><Relationship Id="rId2" Type="http://schemas.openxmlformats.org/officeDocument/2006/relationships/hyperlink" Target="https://www.cdc.gov/vaccines/hcp/covid-conversations/answering-questio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vaccines/hcp/covid-conversa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caltcm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0570C-1DA2-024F-8717-99809AEF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15" y="769545"/>
            <a:ext cx="5952765" cy="4004161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COVID-19 Vaccine: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answers to your questions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presentation for Staff and residents in post-acute and Long-Term Care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F2B00-FFAC-2C41-AE10-3FC0B18FE8C4}"/>
              </a:ext>
            </a:extLst>
          </p:cNvPr>
          <p:cNvSpPr txBox="1"/>
          <p:nvPr/>
        </p:nvSpPr>
        <p:spPr>
          <a:xfrm>
            <a:off x="790511" y="4773706"/>
            <a:ext cx="5911155" cy="13147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>
            <a:norm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Michael R. Wasserman, MD, CMD</a:t>
            </a:r>
            <a:b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Immediate Past President, CALTCM</a:t>
            </a:r>
            <a:b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January 6, 2021</a:t>
            </a:r>
            <a:endParaRPr kumimoji="0" lang="en-US" sz="200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Trebuchet M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C56E27-7E66-EE41-968D-DC7D1A313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4426"/>
          <a:stretch/>
        </p:blipFill>
        <p:spPr>
          <a:xfrm>
            <a:off x="8129008" y="1502366"/>
            <a:ext cx="3419524" cy="369240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00D87E4-91EC-1044-9A69-DCC9436572F2}"/>
              </a:ext>
            </a:extLst>
          </p:cNvPr>
          <p:cNvSpPr txBox="1">
            <a:spLocks/>
          </p:cNvSpPr>
          <p:nvPr/>
        </p:nvSpPr>
        <p:spPr bwMode="auto">
          <a:xfrm>
            <a:off x="8027894" y="5592437"/>
            <a:ext cx="3738282" cy="102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Calibri" charset="0"/>
              </a:defRPr>
            </a:lvl1pPr>
            <a:lvl2pPr marL="723900" indent="-2667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 charset="0"/>
              </a:defRPr>
            </a:lvl2pPr>
            <a:lvl3pPr marL="1233488" indent="-319088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 charset="0"/>
              </a:defRPr>
            </a:lvl3pPr>
            <a:lvl4pPr marL="17272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 charset="0"/>
              </a:defRPr>
            </a:lvl4pPr>
            <a:lvl5pPr marL="21844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 charset="0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n-US" sz="1800" b="1" i="1" kern="0" dirty="0">
                <a:solidFill>
                  <a:schemeClr val="tx1">
                    <a:alpha val="60000"/>
                  </a:schemeClr>
                </a:solidFill>
                <a:latin typeface="Georgia" panose="02040502050405020303" pitchFamily="18" charset="0"/>
              </a:rPr>
              <a:t>Special thanks to:</a:t>
            </a:r>
          </a:p>
          <a:p>
            <a:pPr marL="0" indent="0" algn="ctr">
              <a:buNone/>
            </a:pPr>
            <a:r>
              <a:rPr lang="en-US" sz="1800" i="1" kern="0" dirty="0">
                <a:solidFill>
                  <a:schemeClr val="tx1">
                    <a:alpha val="60000"/>
                  </a:schemeClr>
                </a:solidFill>
                <a:latin typeface="Georgia" panose="02040502050405020303" pitchFamily="18" charset="0"/>
              </a:rPr>
              <a:t>Dr. Leslie Eber, AMDA, and the CALTCM Vaccine Delphi Group</a:t>
            </a:r>
          </a:p>
        </p:txBody>
      </p:sp>
    </p:spTree>
    <p:extLst>
      <p:ext uri="{BB962C8B-B14F-4D97-AF65-F5344CB8AC3E}">
        <p14:creationId xmlns:p14="http://schemas.microsoft.com/office/powerpoint/2010/main" val="217217145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64F02-7F21-D444-BC15-4C3EF64A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FFFFFF"/>
                </a:solidFill>
              </a:rPr>
              <a:t>What should I Expect When I Get the vaccine?</a:t>
            </a: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8B32B-45F1-C24E-891D-0DA1FEC91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929" y="194872"/>
            <a:ext cx="6716024" cy="643078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THE  VACCINE CANNOT GIVE  YOU COVID-19!</a:t>
            </a:r>
          </a:p>
          <a:p>
            <a:r>
              <a:rPr lang="en-US" sz="2800" dirty="0">
                <a:solidFill>
                  <a:schemeClr val="tx1"/>
                </a:solidFill>
              </a:rPr>
              <a:t>Most people</a:t>
            </a:r>
            <a:r>
              <a:rPr lang="en-US" sz="2800" dirty="0"/>
              <a:t> will have short-term discomfort:  Fatigue, headache, muscle pain, chills, fever and pain at injection site after vaccination </a:t>
            </a:r>
          </a:p>
          <a:p>
            <a:r>
              <a:rPr lang="en-US" sz="2800" dirty="0"/>
              <a:t>These reactions will last for 24-48 hours and are typically more pronounced after the second dose</a:t>
            </a:r>
          </a:p>
          <a:p>
            <a:r>
              <a:rPr lang="en-US" sz="2800" dirty="0"/>
              <a:t>Side effects mean your body is doing its job and making antibodies (IT IS A GOOD THING)</a:t>
            </a:r>
          </a:p>
          <a:p>
            <a:r>
              <a:rPr lang="en-US" sz="2800" dirty="0"/>
              <a:t>These side effects are normal, common and expected</a:t>
            </a:r>
          </a:p>
        </p:txBody>
      </p:sp>
    </p:spTree>
    <p:extLst>
      <p:ext uri="{BB962C8B-B14F-4D97-AF65-F5344CB8AC3E}">
        <p14:creationId xmlns:p14="http://schemas.microsoft.com/office/powerpoint/2010/main" val="1094950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64F02-7F21-D444-BC15-4C3EF64A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FFFFFF"/>
                </a:solidFill>
              </a:rPr>
              <a:t>What should I Expect When I Get the vaccine?</a:t>
            </a: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8B32B-45F1-C24E-891D-0DA1FEC91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806" y="1041991"/>
            <a:ext cx="6579966" cy="4413929"/>
          </a:xfrm>
        </p:spPr>
        <p:txBody>
          <a:bodyPr anchor="ctr">
            <a:noAutofit/>
          </a:bodyPr>
          <a:lstStyle/>
          <a:p>
            <a:r>
              <a:rPr lang="en-US" sz="2800" b="1" dirty="0"/>
              <a:t>YOU MUST GET  THE SECOND DOSE because the vaccine will not fully protect you if you only get one dose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It is important to get the SAME VACCINE as the first dose</a:t>
            </a:r>
          </a:p>
        </p:txBody>
      </p:sp>
    </p:spTree>
    <p:extLst>
      <p:ext uri="{BB962C8B-B14F-4D97-AF65-F5344CB8AC3E}">
        <p14:creationId xmlns:p14="http://schemas.microsoft.com/office/powerpoint/2010/main" val="3457559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689E8-797C-D844-AE99-9C667CD50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Are the COVID-19 Vaccines Safe?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D9D69-36CB-FC49-8A1F-79479366B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805" y="284813"/>
            <a:ext cx="6774316" cy="644577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Safety is the most important priority in vaccine approval </a:t>
            </a:r>
          </a:p>
          <a:p>
            <a:r>
              <a:rPr lang="en-US" sz="2800" dirty="0"/>
              <a:t>Most side effects occur within 6 weeks of vaccination. To be more cautious, the FDA (Food and Drug Administration) required 8 weeks of safety monitoring of the COVID-19 vaccines</a:t>
            </a:r>
          </a:p>
          <a:p>
            <a:r>
              <a:rPr lang="en-US" sz="2800" dirty="0"/>
              <a:t>Monitoring for safety will continue as the vaccine is distributed to the public </a:t>
            </a:r>
          </a:p>
          <a:p>
            <a:pPr lvl="0"/>
            <a:r>
              <a:rPr lang="en-US" sz="2800" dirty="0"/>
              <a:t>To assess safety FDA typically advises that a minimum of 3,000 participants are included in the trial.  The current COVID-19 vaccine trials include 30,000 to 50,000 participants</a:t>
            </a:r>
          </a:p>
        </p:txBody>
      </p:sp>
    </p:spTree>
    <p:extLst>
      <p:ext uri="{BB962C8B-B14F-4D97-AF65-F5344CB8AC3E}">
        <p14:creationId xmlns:p14="http://schemas.microsoft.com/office/powerpoint/2010/main" val="135937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FE93A-0A46-114B-BB99-1EA72B0B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br>
              <a:rPr lang="en-US" sz="2300">
                <a:solidFill>
                  <a:srgbClr val="FFFFFF"/>
                </a:solidFill>
              </a:rPr>
            </a:br>
            <a:r>
              <a:rPr lang="en-US" sz="2300">
                <a:solidFill>
                  <a:srgbClr val="FFFFFF"/>
                </a:solidFill>
              </a:rPr>
              <a:t>Why should we trust the COVID-19 Vaccine?</a:t>
            </a:r>
            <a:br>
              <a:rPr lang="en-US" sz="2300">
                <a:solidFill>
                  <a:srgbClr val="FFFFFF"/>
                </a:solidFill>
              </a:rPr>
            </a:br>
            <a:endParaRPr lang="en-US" sz="23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BB9A7-77B9-A948-B4AF-32CF4322A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804" y="284813"/>
            <a:ext cx="6834277" cy="6385809"/>
          </a:xfrm>
        </p:spPr>
        <p:txBody>
          <a:bodyPr anchor="ctr">
            <a:noAutofit/>
          </a:bodyPr>
          <a:lstStyle/>
          <a:p>
            <a:r>
              <a:rPr lang="en-US" sz="2800" dirty="0"/>
              <a:t>The FDA is using the same strict standards that it has for decades</a:t>
            </a:r>
          </a:p>
          <a:p>
            <a:r>
              <a:rPr lang="en-US" sz="2800" dirty="0"/>
              <a:t>No steps are “skipped”</a:t>
            </a:r>
          </a:p>
          <a:p>
            <a:r>
              <a:rPr lang="en-US" sz="2800" dirty="0"/>
              <a:t>Two </a:t>
            </a:r>
            <a:r>
              <a:rPr lang="en-US" sz="2800" b="1" dirty="0"/>
              <a:t>independent advisory committees</a:t>
            </a:r>
            <a:r>
              <a:rPr lang="en-US" sz="2800" dirty="0"/>
              <a:t> reviewed the results. Members and experts of these committees have no conflict of interest and are not associated with any vaccine manufacturers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800" dirty="0"/>
              <a:t>The Vaccine and Related Biological Products Advisory Committee (VRBPAC) that advises the FDA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800" dirty="0"/>
              <a:t> The Advisory Committee on Immunization Practices (ACIP) that advises the CDC</a:t>
            </a:r>
          </a:p>
        </p:txBody>
      </p:sp>
    </p:spTree>
    <p:extLst>
      <p:ext uri="{BB962C8B-B14F-4D97-AF65-F5344CB8AC3E}">
        <p14:creationId xmlns:p14="http://schemas.microsoft.com/office/powerpoint/2010/main" val="1920010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7B4A8-A36A-D645-8E34-AFECC292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What is an EUA and what does that mean for me?</a:t>
            </a:r>
            <a:br>
              <a:rPr lang="en-US" sz="2600" dirty="0">
                <a:solidFill>
                  <a:srgbClr val="FFFFFF"/>
                </a:solidFill>
              </a:rPr>
            </a:b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66E93-49E7-944B-96C1-3B06CE1D7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804" y="344773"/>
            <a:ext cx="6834277" cy="6355829"/>
          </a:xfrm>
        </p:spPr>
        <p:txBody>
          <a:bodyPr anchor="ctr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800" b="1" dirty="0"/>
              <a:t>An Emergency Use Authorization (EUA) </a:t>
            </a:r>
            <a:r>
              <a:rPr lang="en-US" sz="2800" dirty="0"/>
              <a:t>for a vaccine is based on the need to use a vaccine quickly to save lives during a public health emergency</a:t>
            </a:r>
          </a:p>
          <a:p>
            <a:pPr lvl="0">
              <a:lnSpc>
                <a:spcPct val="90000"/>
              </a:lnSpc>
            </a:pPr>
            <a:r>
              <a:rPr lang="en-US" sz="2800" dirty="0"/>
              <a:t>EUA is a shorter process </a:t>
            </a:r>
            <a:r>
              <a:rPr lang="en-US" sz="2800" b="1" dirty="0"/>
              <a:t>but </a:t>
            </a:r>
            <a:r>
              <a:rPr lang="en-US" sz="2800" b="1" u="sng" dirty="0"/>
              <a:t>no steps are skipped</a:t>
            </a:r>
            <a:r>
              <a:rPr lang="en-US" sz="2800" b="1" dirty="0"/>
              <a:t> in the safety evaluation process</a:t>
            </a:r>
            <a:endParaRPr lang="en-US" sz="2800" dirty="0"/>
          </a:p>
          <a:p>
            <a:pPr lvl="0">
              <a:lnSpc>
                <a:spcPct val="90000"/>
              </a:lnSpc>
            </a:pPr>
            <a:r>
              <a:rPr lang="en-US" sz="2800" dirty="0"/>
              <a:t>The FDA assessed if the vaccine known and potential benefits outweigh the risks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Two separate advisory boards (VRBPAC and ACIP) will also review the data and make recommendations 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An EUA does NOT imply that the authorization was done too quickly or that the vaccine is not safe</a:t>
            </a:r>
          </a:p>
        </p:txBody>
      </p:sp>
    </p:spTree>
    <p:extLst>
      <p:ext uri="{BB962C8B-B14F-4D97-AF65-F5344CB8AC3E}">
        <p14:creationId xmlns:p14="http://schemas.microsoft.com/office/powerpoint/2010/main" val="1018449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110FD-D11D-6B4E-AB8A-0A888533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300">
                <a:solidFill>
                  <a:srgbClr val="FFFFFF"/>
                </a:solidFill>
              </a:rPr>
              <a:t>How was the vaccine developed so quickly?</a:t>
            </a:r>
            <a:br>
              <a:rPr lang="en-US" sz="2300">
                <a:solidFill>
                  <a:srgbClr val="FFFFFF"/>
                </a:solidFill>
              </a:rPr>
            </a:br>
            <a:endParaRPr lang="en-US" sz="23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B4565-5F0E-0A4D-A117-43486BF31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804" y="239843"/>
            <a:ext cx="6834277" cy="64157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Major reasons we were able to get these vaccines developed more quickly than usual include : </a:t>
            </a:r>
          </a:p>
          <a:p>
            <a:pPr lvl="1"/>
            <a:r>
              <a:rPr lang="en-US" sz="2800" dirty="0"/>
              <a:t>Global effort with the world’s leading scientists focused on a single task</a:t>
            </a:r>
          </a:p>
          <a:p>
            <a:pPr lvl="1"/>
            <a:r>
              <a:rPr lang="en-US" sz="2800" dirty="0"/>
              <a:t>Nearly unlimited resources (money, knowledge, manpower, technology) </a:t>
            </a:r>
          </a:p>
          <a:p>
            <a:pPr lvl="1"/>
            <a:r>
              <a:rPr lang="en-US" sz="2800" dirty="0"/>
              <a:t>A large pool of diverse adult volunteer trial participants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9672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4CC8C-923E-9D46-8426-37ABEC45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300">
                <a:solidFill>
                  <a:srgbClr val="FFFFFF"/>
                </a:solidFill>
              </a:rPr>
              <a:t>When and how long will I be protected by the COVID-19 Vaccine?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62159-150F-6846-9B5E-B1BA9CF14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805" y="224851"/>
            <a:ext cx="6959194" cy="641579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Most of the vaccines are </a:t>
            </a:r>
            <a:r>
              <a:rPr lang="en-US" sz="2800" b="1" dirty="0"/>
              <a:t>2 doses</a:t>
            </a:r>
            <a:r>
              <a:rPr lang="en-US" sz="2800" dirty="0"/>
              <a:t>, 3-4 weeks apart.</a:t>
            </a:r>
          </a:p>
          <a:p>
            <a:r>
              <a:rPr lang="en-US" sz="2800" dirty="0"/>
              <a:t>Full protection occurs </a:t>
            </a:r>
            <a:r>
              <a:rPr lang="en-US" sz="2800" b="1" dirty="0"/>
              <a:t>1-2 weeks after the second dose.</a:t>
            </a:r>
          </a:p>
          <a:p>
            <a:r>
              <a:rPr lang="en-US" sz="2800" dirty="0"/>
              <a:t>We will most likely not know how long the vaccine will be protective once we receive it.  We will know more as more time passes in the current research.</a:t>
            </a:r>
          </a:p>
          <a:p>
            <a:r>
              <a:rPr lang="en-US" sz="2800" dirty="0"/>
              <a:t>May need to have vaccine shots for COVID-19 on a regular basis (like the flu shot).</a:t>
            </a:r>
          </a:p>
        </p:txBody>
      </p:sp>
    </p:spTree>
    <p:extLst>
      <p:ext uri="{BB962C8B-B14F-4D97-AF65-F5344CB8AC3E}">
        <p14:creationId xmlns:p14="http://schemas.microsoft.com/office/powerpoint/2010/main" val="399649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10FD-D11D-6B4E-AB8A-0A888533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991" y="335105"/>
            <a:ext cx="7729728" cy="1188720"/>
          </a:xfrm>
        </p:spPr>
        <p:txBody>
          <a:bodyPr>
            <a:normAutofit/>
          </a:bodyPr>
          <a:lstStyle/>
          <a:p>
            <a:r>
              <a:rPr lang="en-US"/>
              <a:t>Will I Still need to wear a Mask?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B4565-5F0E-0A4D-A117-43486BF31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63" y="1888761"/>
            <a:ext cx="7015397" cy="43771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/>
              <a:t>YES !</a:t>
            </a: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Similar to other vaccines, a large number of people in the community will need to get vaccinated before transmission drops enough to stop the use of masks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Also, nothing is 100%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And…WEAR MASKS PROPERLY!!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And…keep washing your hands!!!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92510C-C7D2-F74C-A090-DA781C79A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93" r="17835" b="-1"/>
          <a:stretch/>
        </p:blipFill>
        <p:spPr>
          <a:xfrm>
            <a:off x="7534656" y="2743200"/>
            <a:ext cx="2417063" cy="2996827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976598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51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543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87CFA-5968-CC4B-96A7-DB128FDE8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984" y="1283546"/>
            <a:ext cx="5715917" cy="3914063"/>
          </a:xfrm>
        </p:spPr>
        <p:txBody>
          <a:bodyPr anchor="ctr">
            <a:noAutofit/>
          </a:bodyPr>
          <a:lstStyle/>
          <a:p>
            <a:r>
              <a:rPr lang="en-US" sz="2800" dirty="0">
                <a:solidFill>
                  <a:srgbClr val="404040"/>
                </a:solidFill>
              </a:rPr>
              <a:t>It is safe to get the COVID-19 vaccine even if you have had COVID-19?</a:t>
            </a:r>
          </a:p>
          <a:p>
            <a:r>
              <a:rPr lang="en-US" sz="2800" dirty="0">
                <a:solidFill>
                  <a:srgbClr val="404040"/>
                </a:solidFill>
              </a:rPr>
              <a:t>Even if you have had COVID-19, it is important to get vaccinated. It could give you longer or better protection against the disease.</a:t>
            </a:r>
          </a:p>
          <a:p>
            <a:r>
              <a:rPr lang="en-US" sz="2800" dirty="0">
                <a:solidFill>
                  <a:srgbClr val="404040"/>
                </a:solidFill>
              </a:rPr>
              <a:t>Even if you have positive antibodies, you should get the COVID-19 vaccine.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18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FC900-30F6-D843-B435-A4EE4FFF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333" y="1586484"/>
            <a:ext cx="362477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2000" u="sng" dirty="0">
                <a:solidFill>
                  <a:srgbClr val="FFFFFF"/>
                </a:solidFill>
              </a:rPr>
              <a:t>Special circumstance</a:t>
            </a:r>
            <a:br>
              <a:rPr lang="en-US" sz="2000" u="sng" dirty="0">
                <a:solidFill>
                  <a:srgbClr val="FFFFFF"/>
                </a:solidFill>
              </a:rPr>
            </a:br>
            <a:br>
              <a:rPr lang="en-US" sz="2000" u="sng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What if I already had covid-19?</a:t>
            </a:r>
            <a:br>
              <a:rPr lang="en-US" sz="2000" dirty="0">
                <a:solidFill>
                  <a:srgbClr val="FFFFFF"/>
                </a:solidFill>
              </a:rPr>
            </a:b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78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322D6-DB5F-4E4C-83CF-F1081EE5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02156"/>
            <a:ext cx="11227631" cy="133565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Where should I look to get accurate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EEA67-113D-2347-9002-F2C8FCE7E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21" y="2386562"/>
            <a:ext cx="11272957" cy="6191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It is important to get information from </a:t>
            </a:r>
            <a:r>
              <a:rPr lang="en-US" sz="2400" u="sng" dirty="0">
                <a:solidFill>
                  <a:schemeClr val="tx1"/>
                </a:solidFill>
              </a:rPr>
              <a:t>reliable sources</a:t>
            </a:r>
            <a:r>
              <a:rPr lang="en-US" sz="2400" dirty="0">
                <a:solidFill>
                  <a:schemeClr val="tx1"/>
                </a:solidFill>
              </a:rPr>
              <a:t> (CDC,  AMDA, medical directors, providers)  </a:t>
            </a:r>
            <a:r>
              <a:rPr lang="en-US" sz="2400" b="1" dirty="0">
                <a:solidFill>
                  <a:schemeClr val="tx1"/>
                </a:solidFill>
              </a:rPr>
              <a:t>Social media is full of misinformation and opinions based on that misinformation.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Here are some link to information:</a:t>
            </a:r>
          </a:p>
          <a:p>
            <a:r>
              <a:rPr lang="en-US" sz="2400" dirty="0">
                <a:solidFill>
                  <a:schemeClr val="tx1"/>
                </a:solidFill>
              </a:rPr>
              <a:t>CDC: </a:t>
            </a:r>
            <a:r>
              <a:rPr lang="en-US" sz="24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https://www.cdc.gov/vaccines/hcp/covid-conversations/answering-questions.html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CDC:  About COVID-19 vaccines: </a:t>
            </a:r>
            <a:r>
              <a:rPr lang="en-US" sz="24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https://www.cdc.gov/coronavirus/2019-ncov/vaccines/about-vaccines.html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CDC: Provider Resources for COVID-19 Vaccine Conversations with Patients and Answering Patients’ Questions: </a:t>
            </a:r>
            <a:r>
              <a:rPr lang="en-US" sz="24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https://www.cdc.gov/vaccines/hcp/covid-conversations/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2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711F7-1839-E647-AAFC-AD945892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What are your concerns?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34EC3-A721-3C4A-9BD0-F6C5CF471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  WANT TO HEAR YOUR CONCERNS</a:t>
            </a:r>
          </a:p>
          <a:p>
            <a:r>
              <a:rPr lang="en-US" sz="2800" dirty="0">
                <a:solidFill>
                  <a:schemeClr val="bg1"/>
                </a:solidFill>
              </a:rPr>
              <a:t>YOUR FEELINGS MATTER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YOU HAVE BEEN ON THE FRONT LINES FOR 10 MONTHS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RESPECT, HONOR AND VALUE THE WORK THAT YOU DO</a:t>
            </a:r>
          </a:p>
        </p:txBody>
      </p:sp>
      <p:pic>
        <p:nvPicPr>
          <p:cNvPr id="16" name="Graphic 15" descr="Questions">
            <a:extLst>
              <a:ext uri="{FF2B5EF4-FFF2-40B4-BE49-F238E27FC236}">
                <a16:creationId xmlns:a16="http://schemas.microsoft.com/office/drawing/2014/main" id="{F8646BB4-BAFD-4A04-8961-9DC6FF7B9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870" y="1614253"/>
            <a:ext cx="3428662" cy="34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40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820010"/>
            <a:ext cx="3415288" cy="3212654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Vaccines Are the only way to control the COVID-19 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883" y="4352544"/>
            <a:ext cx="3415288" cy="19137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If everyone gets vaccinated, we can get back to a normal life</a:t>
            </a:r>
          </a:p>
        </p:txBody>
      </p:sp>
      <p:pic>
        <p:nvPicPr>
          <p:cNvPr id="5" name="Picture 4" descr="New COVID-19 Vaccine Induces Immune Response - Science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38" b="2"/>
          <a:stretch/>
        </p:blipFill>
        <p:spPr>
          <a:xfrm>
            <a:off x="4654297" y="10"/>
            <a:ext cx="7537702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94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Why Should I get vaccinated?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0E06F-962E-413D-A70B-10AAEF853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20" r="3355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/>
          </a:bodyPr>
          <a:lstStyle/>
          <a:p>
            <a:r>
              <a:rPr lang="en-US" sz="2800" dirty="0"/>
              <a:t>Protect myself and my family</a:t>
            </a:r>
          </a:p>
          <a:p>
            <a:r>
              <a:rPr lang="en-US" sz="2800" dirty="0"/>
              <a:t>Keep my residents safe</a:t>
            </a:r>
          </a:p>
          <a:p>
            <a:r>
              <a:rPr lang="en-US" sz="2800" dirty="0"/>
              <a:t>Help stop spread in the community</a:t>
            </a:r>
          </a:p>
          <a:p>
            <a:r>
              <a:rPr lang="en-US" sz="2800" dirty="0"/>
              <a:t>Set the example for others, including residents, families, co-workers, and the community-at-large</a:t>
            </a:r>
          </a:p>
        </p:txBody>
      </p:sp>
    </p:spTree>
    <p:extLst>
      <p:ext uri="{BB962C8B-B14F-4D97-AF65-F5344CB8AC3E}">
        <p14:creationId xmlns:p14="http://schemas.microsoft.com/office/powerpoint/2010/main" val="211533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/>
          </p:cNvSpPr>
          <p:nvPr>
            <p:ph type="title"/>
          </p:nvPr>
        </p:nvSpPr>
        <p:spPr>
          <a:xfrm>
            <a:off x="2449403" y="283223"/>
            <a:ext cx="7293193" cy="1343872"/>
          </a:xfrm>
          <a:prstGeom prst="rect">
            <a:avLst/>
          </a:prstGeom>
        </p:spPr>
        <p:txBody>
          <a:bodyPr/>
          <a:lstStyle>
            <a:lvl1pPr>
              <a:defRPr sz="5000" b="1" i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Questions</a:t>
            </a:r>
          </a:p>
        </p:txBody>
      </p:sp>
      <p:sp>
        <p:nvSpPr>
          <p:cNvPr id="511" name="Shape 511"/>
          <p:cNvSpPr>
            <a:spLocks noGrp="1"/>
          </p:cNvSpPr>
          <p:nvPr>
            <p:ph type="body" sz="half" idx="1"/>
          </p:nvPr>
        </p:nvSpPr>
        <p:spPr>
          <a:xfrm>
            <a:off x="1531283" y="2437805"/>
            <a:ext cx="4279904" cy="442019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defTabSz="373783">
              <a:spcBef>
                <a:spcPts val="2461"/>
              </a:spcBef>
              <a:buNone/>
              <a:defRPr sz="21400">
                <a:solidFill>
                  <a:srgbClr val="00549E"/>
                </a:solidFill>
                <a:effectLst>
                  <a:outerShdw blurRad="50800" dist="34671" dir="2700000" rotWithShape="0">
                    <a:srgbClr val="000000">
                      <a:alpha val="40000"/>
                    </a:srgbClr>
                  </a:outerShdw>
                </a:effectLst>
                <a:latin typeface="Estrangelo Edessa"/>
                <a:ea typeface="Estrangelo Edessa"/>
                <a:cs typeface="Estrangelo Edessa"/>
                <a:sym typeface="Estrangelo Edessa"/>
              </a:defRPr>
            </a:pPr>
            <a:r>
              <a:rPr dirty="0"/>
              <a:t>?</a:t>
            </a:r>
            <a:r>
              <a:rPr dirty="0">
                <a:solidFill>
                  <a:srgbClr val="61A2D8"/>
                </a:solidFill>
              </a:rPr>
              <a:t>?</a:t>
            </a:r>
            <a:r>
              <a:rPr dirty="0">
                <a:solidFill>
                  <a:srgbClr val="F79548"/>
                </a:solidFill>
              </a:rPr>
              <a:t>?</a:t>
            </a:r>
            <a:r>
              <a:rPr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12" name="image10.png"/>
          <p:cNvPicPr>
            <a:picLocks noChangeAspect="1"/>
          </p:cNvPicPr>
          <p:nvPr/>
        </p:nvPicPr>
        <p:blipFill>
          <a:blip r:embed="rId2"/>
          <a:srcRect t="9113"/>
          <a:stretch>
            <a:fillRect/>
          </a:stretch>
        </p:blipFill>
        <p:spPr>
          <a:xfrm>
            <a:off x="7176699" y="1801269"/>
            <a:ext cx="3970565" cy="48819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804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 fill="hold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" grpId="0" build="p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itle 1"/>
          <p:cNvSpPr txBox="1">
            <a:spLocks noGrp="1"/>
          </p:cNvSpPr>
          <p:nvPr>
            <p:ph type="title"/>
          </p:nvPr>
        </p:nvSpPr>
        <p:spPr>
          <a:xfrm>
            <a:off x="2231136" y="430304"/>
            <a:ext cx="7729728" cy="2153412"/>
          </a:xfrm>
          <a:prstGeom prst="rect">
            <a:avLst/>
          </a:prstGeom>
        </p:spPr>
        <p:txBody>
          <a:bodyPr/>
          <a:lstStyle>
            <a:lvl1pPr algn="ctr" defTabSz="868680">
              <a:defRPr sz="418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California Association of Long Term Care Medicine</a:t>
            </a:r>
          </a:p>
        </p:txBody>
      </p:sp>
      <p:sp>
        <p:nvSpPr>
          <p:cNvPr id="33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231136" y="3068348"/>
            <a:ext cx="7729728" cy="310198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 defTabSz="859536">
              <a:spcBef>
                <a:spcPts val="900"/>
              </a:spcBef>
              <a:buSzTx/>
              <a:buNone/>
              <a:defRPr sz="3384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@CALTCM</a:t>
            </a:r>
          </a:p>
          <a:p>
            <a:pPr marL="0" indent="0" algn="ctr" defTabSz="859536">
              <a:spcBef>
                <a:spcPts val="900"/>
              </a:spcBef>
              <a:buSzTx/>
              <a:buNone/>
              <a:defRPr sz="3384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#CALTCM</a:t>
            </a:r>
          </a:p>
          <a:p>
            <a:pPr marL="0" indent="0" algn="ctr" defTabSz="859536">
              <a:spcBef>
                <a:spcPts val="900"/>
              </a:spcBef>
              <a:buSzTx/>
              <a:buNone/>
              <a:defRPr sz="3384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@</a:t>
            </a:r>
            <a:r>
              <a:rPr dirty="0" err="1"/>
              <a:t>Wassdoc</a:t>
            </a:r>
            <a:endParaRPr dirty="0"/>
          </a:p>
          <a:p>
            <a:pPr marL="0" indent="0" algn="ctr" defTabSz="859536">
              <a:spcBef>
                <a:spcPts val="900"/>
              </a:spcBef>
              <a:buSzTx/>
              <a:buNone/>
              <a:defRPr sz="3384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marL="0" indent="0" algn="ctr" defTabSz="859536">
              <a:spcBef>
                <a:spcPts val="900"/>
              </a:spcBef>
              <a:buSzTx/>
              <a:buNone/>
              <a:defRPr sz="263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Check the CALTCM Website (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CALTCM.org</a:t>
            </a:r>
            <a:r>
              <a:rPr sz="3384" dirty="0"/>
              <a:t>)</a:t>
            </a:r>
            <a:endParaRPr lang="en-US" sz="3384" dirty="0"/>
          </a:p>
          <a:p>
            <a:pPr marL="0" indent="0" algn="ctr" defTabSz="859536">
              <a:spcBef>
                <a:spcPts val="900"/>
              </a:spcBef>
              <a:buSzTx/>
              <a:buNone/>
              <a:defRPr sz="263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and e-newsletter, the CALTCM Wave, for updates.</a:t>
            </a:r>
          </a:p>
          <a:p>
            <a:pPr marL="0" indent="0" algn="ctr" defTabSz="859536">
              <a:spcBef>
                <a:spcPts val="900"/>
              </a:spcBef>
              <a:buSzTx/>
              <a:buNone/>
              <a:defRPr sz="2632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136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37DDA-51D7-F94F-A841-10AA9CF1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Concerns about the COVID-19 Vaccine are real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C84EA-EAC7-7247-8364-47D1175C9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805" y="269823"/>
            <a:ext cx="6789306" cy="6400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Specific LTC staff concerns</a:t>
            </a:r>
          </a:p>
          <a:p>
            <a:pPr lvl="1"/>
            <a:r>
              <a:rPr lang="en-US" sz="2800" dirty="0"/>
              <a:t>“Being first”, “Being a Guinea pig”</a:t>
            </a:r>
          </a:p>
          <a:p>
            <a:pPr lvl="1"/>
            <a:r>
              <a:rPr lang="en-US" sz="2800" dirty="0"/>
              <a:t>Vaccine “being rushed”</a:t>
            </a:r>
          </a:p>
          <a:p>
            <a:pPr lvl="1"/>
            <a:r>
              <a:rPr lang="en-US" sz="2800" dirty="0"/>
              <a:t>Safety (side effects)</a:t>
            </a:r>
          </a:p>
          <a:p>
            <a:pPr lvl="1"/>
            <a:r>
              <a:rPr lang="en-US" sz="2800" dirty="0"/>
              <a:t>Not being represented in the vaccine trials</a:t>
            </a:r>
          </a:p>
          <a:p>
            <a:pPr marL="0" indent="0">
              <a:buNone/>
            </a:pPr>
            <a:r>
              <a:rPr lang="en-US" sz="2800" b="1" dirty="0"/>
              <a:t>Other important factors</a:t>
            </a:r>
          </a:p>
          <a:p>
            <a:pPr lvl="1"/>
            <a:r>
              <a:rPr lang="en-US" sz="2800" dirty="0"/>
              <a:t>How protective is the vaccine?</a:t>
            </a:r>
          </a:p>
          <a:p>
            <a:pPr lvl="1"/>
            <a:r>
              <a:rPr lang="en-US" sz="2800" dirty="0"/>
              <a:t>How long does protection last? </a:t>
            </a:r>
          </a:p>
          <a:p>
            <a:pPr lvl="1"/>
            <a:r>
              <a:rPr lang="en-US" sz="2800" dirty="0"/>
              <a:t>What is EUA (Emergency Use Authorization)?  </a:t>
            </a:r>
          </a:p>
        </p:txBody>
      </p:sp>
    </p:spTree>
    <p:extLst>
      <p:ext uri="{BB962C8B-B14F-4D97-AF65-F5344CB8AC3E}">
        <p14:creationId xmlns:p14="http://schemas.microsoft.com/office/powerpoint/2010/main" val="328331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Why Should I get vaccinated?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0E06F-962E-413D-A70B-10AAEF853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20" r="3355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496" y="2412093"/>
            <a:ext cx="5925310" cy="3255252"/>
          </a:xfrm>
        </p:spPr>
        <p:txBody>
          <a:bodyPr>
            <a:normAutofit/>
          </a:bodyPr>
          <a:lstStyle/>
          <a:p>
            <a:r>
              <a:rPr lang="en-US" sz="2800" dirty="0"/>
              <a:t>Protect myself and my family</a:t>
            </a:r>
          </a:p>
          <a:p>
            <a:r>
              <a:rPr lang="en-US" sz="2800" dirty="0"/>
              <a:t>Keep my residents safe</a:t>
            </a:r>
          </a:p>
          <a:p>
            <a:r>
              <a:rPr lang="en-US" sz="2800" dirty="0"/>
              <a:t>Help stop spread in the community</a:t>
            </a:r>
          </a:p>
          <a:p>
            <a:r>
              <a:rPr lang="en-US" sz="2800" dirty="0"/>
              <a:t>Set the example for others, including residents, families, co-workers, and the community-at-large</a:t>
            </a:r>
          </a:p>
        </p:txBody>
      </p:sp>
    </p:spTree>
    <p:extLst>
      <p:ext uri="{BB962C8B-B14F-4D97-AF65-F5344CB8AC3E}">
        <p14:creationId xmlns:p14="http://schemas.microsoft.com/office/powerpoint/2010/main" val="303209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F00BF-9239-C141-958C-A50DC117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common questions we Will address: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1B303-C1E8-CF40-8BCD-1E031666D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804" y="284813"/>
            <a:ext cx="6609425" cy="6415790"/>
          </a:xfrm>
        </p:spPr>
        <p:txBody>
          <a:bodyPr anchor="ctr">
            <a:noAutofit/>
          </a:bodyPr>
          <a:lstStyle/>
          <a:p>
            <a:pPr>
              <a:spcBef>
                <a:spcPts val="500"/>
              </a:spcBef>
            </a:pPr>
            <a:r>
              <a:rPr lang="en-US" sz="2800" dirty="0"/>
              <a:t>How do we know the vaccine is effective and safe?</a:t>
            </a:r>
          </a:p>
          <a:p>
            <a:pPr>
              <a:spcBef>
                <a:spcPts val="500"/>
              </a:spcBef>
            </a:pPr>
            <a:r>
              <a:rPr lang="en-US" sz="2800" dirty="0"/>
              <a:t>Why should we trust the vaccine?</a:t>
            </a:r>
          </a:p>
          <a:p>
            <a:pPr>
              <a:spcBef>
                <a:spcPts val="500"/>
              </a:spcBef>
            </a:pPr>
            <a:r>
              <a:rPr lang="en-US" sz="2800" dirty="0"/>
              <a:t>Is there new technology being used and is that dangerous to me?</a:t>
            </a:r>
          </a:p>
          <a:p>
            <a:pPr>
              <a:spcBef>
                <a:spcPts val="500"/>
              </a:spcBef>
            </a:pPr>
            <a:r>
              <a:rPr lang="en-US" sz="2800" dirty="0"/>
              <a:t>What is an EUA and what does that mean for me?</a:t>
            </a:r>
          </a:p>
          <a:p>
            <a:pPr>
              <a:spcBef>
                <a:spcPts val="500"/>
              </a:spcBef>
            </a:pPr>
            <a:r>
              <a:rPr lang="en-US" sz="2800" dirty="0"/>
              <a:t>When and how long will I be protected?</a:t>
            </a:r>
          </a:p>
          <a:p>
            <a:pPr>
              <a:spcBef>
                <a:spcPts val="500"/>
              </a:spcBef>
            </a:pPr>
            <a:r>
              <a:rPr lang="en-US" sz="2800" dirty="0"/>
              <a:t>Will I still need to wear a mask?</a:t>
            </a:r>
          </a:p>
          <a:p>
            <a:pPr>
              <a:spcBef>
                <a:spcPts val="500"/>
              </a:spcBef>
            </a:pPr>
            <a:r>
              <a:rPr lang="en-US" sz="2800" dirty="0"/>
              <a:t>What are the expected side effects?</a:t>
            </a:r>
          </a:p>
          <a:p>
            <a:pPr>
              <a:spcBef>
                <a:spcPts val="500"/>
              </a:spcBef>
            </a:pPr>
            <a:r>
              <a:rPr lang="en-US" sz="2800" dirty="0"/>
              <a:t>What if I’ve already had COVID-19?</a:t>
            </a:r>
          </a:p>
          <a:p>
            <a:pPr>
              <a:spcBef>
                <a:spcPts val="500"/>
              </a:spcBef>
            </a:pPr>
            <a:r>
              <a:rPr lang="en-US" sz="2800" dirty="0"/>
              <a:t>Where should I look to get accurate information?</a:t>
            </a:r>
          </a:p>
        </p:txBody>
      </p:sp>
    </p:spTree>
    <p:extLst>
      <p:ext uri="{BB962C8B-B14F-4D97-AF65-F5344CB8AC3E}">
        <p14:creationId xmlns:p14="http://schemas.microsoft.com/office/powerpoint/2010/main" val="348903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37DDA-51D7-F94F-A841-10AA9CF1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The First two COVID-19 Vaccines</a:t>
            </a:r>
            <a:br>
              <a:rPr lang="en-US" sz="3000">
                <a:solidFill>
                  <a:srgbClr val="FFFFFF"/>
                </a:solidFill>
              </a:rPr>
            </a:b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C84EA-EAC7-7247-8364-47D1175C9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200" dirty="0"/>
              <a:t>Both are mRNA vaccines</a:t>
            </a:r>
          </a:p>
          <a:p>
            <a:r>
              <a:rPr lang="en-US" sz="3200" dirty="0"/>
              <a:t>Pfizer </a:t>
            </a:r>
          </a:p>
          <a:p>
            <a:r>
              <a:rPr lang="en-US" sz="3200" dirty="0" err="1"/>
              <a:t>Moderna</a:t>
            </a:r>
            <a:endParaRPr lang="en-US" sz="3200" dirty="0"/>
          </a:p>
          <a:p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They Do </a:t>
            </a:r>
            <a:r>
              <a:rPr lang="en-US" sz="3200" b="1" u="sng" dirty="0"/>
              <a:t>NOT</a:t>
            </a:r>
            <a:r>
              <a:rPr lang="en-US" sz="3200" b="1" dirty="0"/>
              <a:t> contain COVID-19 virus</a:t>
            </a:r>
          </a:p>
        </p:txBody>
      </p:sp>
    </p:spTree>
    <p:extLst>
      <p:ext uri="{BB962C8B-B14F-4D97-AF65-F5344CB8AC3E}">
        <p14:creationId xmlns:p14="http://schemas.microsoft.com/office/powerpoint/2010/main" val="243025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32900-B475-5540-9C40-76921D94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43" y="362390"/>
            <a:ext cx="5894832" cy="1188720"/>
          </a:xfrm>
        </p:spPr>
        <p:txBody>
          <a:bodyPr>
            <a:normAutofit/>
          </a:bodyPr>
          <a:lstStyle/>
          <a:p>
            <a:r>
              <a:rPr lang="en-US" dirty="0"/>
              <a:t>COVID-19 Vaccine: </a:t>
            </a:r>
            <a:r>
              <a:rPr lang="en-US" cap="none" dirty="0"/>
              <a:t>mRNA VACCINE, WHAT IS THAT?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D3569-00A8-F74D-8CB5-5C5079915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1710046"/>
            <a:ext cx="5963317" cy="4785564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New vaccine technology already being used in cancer treatment. It has been studied for more than ten years. </a:t>
            </a:r>
          </a:p>
          <a:p>
            <a:pPr lvl="1"/>
            <a:r>
              <a:rPr lang="en-US" sz="2400" dirty="0"/>
              <a:t>It gives instructions for our cells to make </a:t>
            </a:r>
            <a:r>
              <a:rPr lang="en-US" sz="2400" b="1" dirty="0"/>
              <a:t>a harmless piece</a:t>
            </a:r>
            <a:r>
              <a:rPr lang="en-US" sz="2400" dirty="0"/>
              <a:t> that looks like the “spike protein” found on the surface of the COVID-19 virus. </a:t>
            </a:r>
          </a:p>
          <a:p>
            <a:pPr lvl="1"/>
            <a:r>
              <a:rPr lang="en-US" sz="2400" dirty="0"/>
              <a:t>Our bodies recognize that this protein should not be there, so they build antibodies that will remember how to fight the virus that causes COVID-19 if we are infected in the future. </a:t>
            </a:r>
          </a:p>
          <a:p>
            <a:pPr marL="228600" lvl="1" indent="0">
              <a:buNone/>
            </a:pPr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indoor, cake, table, small&#10;&#10;Description automatically generated">
            <a:extLst>
              <a:ext uri="{FF2B5EF4-FFF2-40B4-BE49-F238E27FC236}">
                <a16:creationId xmlns:a16="http://schemas.microsoft.com/office/drawing/2014/main" id="{B5AD5F38-29C6-264B-8E1E-9557A2B54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02" r="26298" b="1"/>
          <a:stretch/>
        </p:blipFill>
        <p:spPr>
          <a:xfrm>
            <a:off x="7860898" y="1293275"/>
            <a:ext cx="3038399" cy="4279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8595" y="5745050"/>
            <a:ext cx="58756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2400" b="1" dirty="0"/>
              <a:t>Can vaccine give me COVID-19? </a:t>
            </a:r>
            <a:r>
              <a:rPr lang="en-US" sz="2400" b="1" dirty="0">
                <a:solidFill>
                  <a:srgbClr val="C00000"/>
                </a:solidFill>
              </a:rPr>
              <a:t>NO</a:t>
            </a:r>
          </a:p>
          <a:p>
            <a:pPr lvl="1">
              <a:spcAft>
                <a:spcPts val="600"/>
              </a:spcAft>
            </a:pPr>
            <a:r>
              <a:rPr lang="en-US" sz="2400" b="1" dirty="0"/>
              <a:t>Can vaccine change my DNA?     </a:t>
            </a:r>
            <a:r>
              <a:rPr lang="en-US" sz="2400" b="1" dirty="0">
                <a:solidFill>
                  <a:srgbClr val="C00000"/>
                </a:solidFill>
              </a:rPr>
              <a:t>NO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7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6CF9FE-177C-1243-A012-772E730F9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594017"/>
              </p:ext>
            </p:extLst>
          </p:nvPr>
        </p:nvGraphicFramePr>
        <p:xfrm>
          <a:off x="2286002" y="1802232"/>
          <a:ext cx="8061654" cy="389931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43738">
                  <a:extLst>
                    <a:ext uri="{9D8B030D-6E8A-4147-A177-3AD203B41FA5}">
                      <a16:colId xmlns:a16="http://schemas.microsoft.com/office/drawing/2014/main" val="1649005209"/>
                    </a:ext>
                  </a:extLst>
                </a:gridCol>
                <a:gridCol w="2578517">
                  <a:extLst>
                    <a:ext uri="{9D8B030D-6E8A-4147-A177-3AD203B41FA5}">
                      <a16:colId xmlns:a16="http://schemas.microsoft.com/office/drawing/2014/main" val="1799699906"/>
                    </a:ext>
                  </a:extLst>
                </a:gridCol>
                <a:gridCol w="2839399">
                  <a:extLst>
                    <a:ext uri="{9D8B030D-6E8A-4147-A177-3AD203B41FA5}">
                      <a16:colId xmlns:a16="http://schemas.microsoft.com/office/drawing/2014/main" val="416253999"/>
                    </a:ext>
                  </a:extLst>
                </a:gridCol>
              </a:tblGrid>
              <a:tr h="797126"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49013" marR="49013" marT="24507" marB="245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/>
                        <a:t>Pfizer</a:t>
                      </a:r>
                    </a:p>
                    <a:p>
                      <a:endParaRPr lang="en-US" sz="2300"/>
                    </a:p>
                  </a:txBody>
                  <a:tcPr marL="49013" marR="49013" marT="24507" marB="245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/>
                        <a:t>Moderna</a:t>
                      </a:r>
                    </a:p>
                  </a:txBody>
                  <a:tcPr marL="49013" marR="49013" marT="24507" marB="24507"/>
                </a:tc>
                <a:extLst>
                  <a:ext uri="{0D108BD9-81ED-4DB2-BD59-A6C34878D82A}">
                    <a16:rowId xmlns:a16="http://schemas.microsoft.com/office/drawing/2014/main" val="1273709846"/>
                  </a:ext>
                </a:extLst>
              </a:tr>
              <a:tr h="797126">
                <a:tc>
                  <a:txBody>
                    <a:bodyPr/>
                    <a:lstStyle/>
                    <a:p>
                      <a:r>
                        <a:rPr lang="en-US" sz="2300"/>
                        <a:t>Number of people enrolled </a:t>
                      </a:r>
                    </a:p>
                  </a:txBody>
                  <a:tcPr marL="49013" marR="49013" marT="24507" marB="245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/>
                        <a:t>Over 40,000</a:t>
                      </a:r>
                    </a:p>
                  </a:txBody>
                  <a:tcPr marL="49013" marR="49013" marT="24507" marB="245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/>
                        <a:t>Over 25,000 </a:t>
                      </a:r>
                    </a:p>
                  </a:txBody>
                  <a:tcPr marL="49013" marR="49013" marT="24507" marB="24507"/>
                </a:tc>
                <a:extLst>
                  <a:ext uri="{0D108BD9-81ED-4DB2-BD59-A6C34878D82A}">
                    <a16:rowId xmlns:a16="http://schemas.microsoft.com/office/drawing/2014/main" val="298380205"/>
                  </a:ext>
                </a:extLst>
              </a:tr>
              <a:tr h="1507941">
                <a:tc>
                  <a:txBody>
                    <a:bodyPr/>
                    <a:lstStyle/>
                    <a:p>
                      <a:r>
                        <a:rPr lang="en-US" sz="2300" dirty="0"/>
                        <a:t>Race and ethnicity of participants</a:t>
                      </a:r>
                    </a:p>
                  </a:txBody>
                  <a:tcPr marL="49013" marR="49013" marT="24507" marB="245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/>
                        <a:t>Total 30% racially diverse</a:t>
                      </a:r>
                    </a:p>
                    <a:p>
                      <a:pPr algn="ctr"/>
                      <a:r>
                        <a:rPr lang="en-US" sz="2300"/>
                        <a:t>10% black, 13% Hispanic </a:t>
                      </a:r>
                    </a:p>
                  </a:txBody>
                  <a:tcPr marL="49013" marR="49013" marT="24507" marB="245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37% racially diverse</a:t>
                      </a:r>
                    </a:p>
                    <a:p>
                      <a:pPr algn="ctr"/>
                      <a:r>
                        <a:rPr lang="en-US" sz="2300" dirty="0"/>
                        <a:t>10% black, 20% Hispanic/Latino </a:t>
                      </a:r>
                    </a:p>
                  </a:txBody>
                  <a:tcPr marL="49013" marR="49013" marT="24507" marB="24507"/>
                </a:tc>
                <a:extLst>
                  <a:ext uri="{0D108BD9-81ED-4DB2-BD59-A6C34878D82A}">
                    <a16:rowId xmlns:a16="http://schemas.microsoft.com/office/drawing/2014/main" val="2855168568"/>
                  </a:ext>
                </a:extLst>
              </a:tr>
              <a:tr h="797126">
                <a:tc>
                  <a:txBody>
                    <a:bodyPr/>
                    <a:lstStyle/>
                    <a:p>
                      <a:r>
                        <a:rPr lang="en-US" sz="2300"/>
                        <a:t>Older adults </a:t>
                      </a:r>
                    </a:p>
                  </a:txBody>
                  <a:tcPr marL="49013" marR="49013" marT="24507" marB="245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/>
                        <a:t>45% </a:t>
                      </a:r>
                    </a:p>
                    <a:p>
                      <a:pPr algn="ctr"/>
                      <a:r>
                        <a:rPr lang="en-US" sz="2300"/>
                        <a:t>were 56-85 years </a:t>
                      </a:r>
                    </a:p>
                  </a:txBody>
                  <a:tcPr marL="49013" marR="49013" marT="24507" marB="245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23% </a:t>
                      </a:r>
                    </a:p>
                    <a:p>
                      <a:pPr algn="ctr"/>
                      <a:r>
                        <a:rPr lang="en-US" sz="2300" dirty="0"/>
                        <a:t>were &gt;65 years</a:t>
                      </a:r>
                    </a:p>
                  </a:txBody>
                  <a:tcPr marL="49013" marR="49013" marT="24507" marB="24507"/>
                </a:tc>
                <a:extLst>
                  <a:ext uri="{0D108BD9-81ED-4DB2-BD59-A6C34878D82A}">
                    <a16:rowId xmlns:a16="http://schemas.microsoft.com/office/drawing/2014/main" val="2027744814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C37DDA-51D7-F94F-A841-10AA9CF1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80" y="789110"/>
            <a:ext cx="2157984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Who was included in the COVID-19 Vaccine Trials?</a:t>
            </a:r>
          </a:p>
        </p:txBody>
      </p:sp>
    </p:spTree>
    <p:extLst>
      <p:ext uri="{BB962C8B-B14F-4D97-AF65-F5344CB8AC3E}">
        <p14:creationId xmlns:p14="http://schemas.microsoft.com/office/powerpoint/2010/main" val="153157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F64367-9171-455F-9283-AC21BC55A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603A95-5798-4F9F-80E4-CF53F302A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877" y="1121561"/>
            <a:ext cx="9930384" cy="4608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37DDA-51D7-F94F-A841-10AA9CF1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7" y="1327499"/>
            <a:ext cx="8624887" cy="927328"/>
          </a:xfrm>
          <a:prstGeom prst="rect">
            <a:avLst/>
          </a:prstGeom>
          <a:noFill/>
          <a:ln>
            <a:noFill/>
          </a:ln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  <a:t>How Effective are the COVID-19 Vaccines?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4F012D-6CD6-46AF-A834-6B0CA9300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0" y="958898"/>
            <a:ext cx="10259738" cy="493390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2092"/>
              </p:ext>
            </p:extLst>
          </p:nvPr>
        </p:nvGraphicFramePr>
        <p:xfrm>
          <a:off x="1289154" y="2728678"/>
          <a:ext cx="9563724" cy="236841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44082">
                  <a:extLst>
                    <a:ext uri="{9D8B030D-6E8A-4147-A177-3AD203B41FA5}">
                      <a16:colId xmlns:a16="http://schemas.microsoft.com/office/drawing/2014/main" val="3887634361"/>
                    </a:ext>
                  </a:extLst>
                </a:gridCol>
                <a:gridCol w="3459821">
                  <a:extLst>
                    <a:ext uri="{9D8B030D-6E8A-4147-A177-3AD203B41FA5}">
                      <a16:colId xmlns:a16="http://schemas.microsoft.com/office/drawing/2014/main" val="3697804716"/>
                    </a:ext>
                  </a:extLst>
                </a:gridCol>
                <a:gridCol w="3459821">
                  <a:extLst>
                    <a:ext uri="{9D8B030D-6E8A-4147-A177-3AD203B41FA5}">
                      <a16:colId xmlns:a16="http://schemas.microsoft.com/office/drawing/2014/main" val="1366650059"/>
                    </a:ext>
                  </a:extLst>
                </a:gridCol>
              </a:tblGrid>
              <a:tr h="52408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76426" marR="76426" marT="39124" marB="391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/>
                        <a:t>Pfizer</a:t>
                      </a:r>
                      <a:endParaRPr lang="en-US" sz="2600" b="1"/>
                    </a:p>
                  </a:txBody>
                  <a:tcPr marL="76426" marR="76426" marT="39124" marB="391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/>
                        <a:t>Moderna</a:t>
                      </a:r>
                      <a:endParaRPr lang="en-US" sz="2600" b="1"/>
                    </a:p>
                  </a:txBody>
                  <a:tcPr marL="76426" marR="76426" marT="39124" marB="39124"/>
                </a:tc>
                <a:extLst>
                  <a:ext uri="{0D108BD9-81ED-4DB2-BD59-A6C34878D82A}">
                    <a16:rowId xmlns:a16="http://schemas.microsoft.com/office/drawing/2014/main" val="1858977770"/>
                  </a:ext>
                </a:extLst>
              </a:tr>
              <a:tr h="13202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600" kern="1200" dirty="0"/>
                        <a:t>Overall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426" marR="76426" marT="39124" marB="3912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kern="1200"/>
                        <a:t>95% protection</a:t>
                      </a:r>
                      <a:r>
                        <a:rPr lang="en-US" sz="2600" kern="1200" baseline="0"/>
                        <a:t> from having the disease</a:t>
                      </a:r>
                      <a:r>
                        <a:rPr lang="en-US" sz="2600" kern="1200"/>
                        <a:t> </a:t>
                      </a:r>
                      <a:endParaRPr lang="en-US" sz="2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426" marR="76426" marT="39124" marB="3912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kern="1200"/>
                        <a:t>94.1% protection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600" kern="1200"/>
                        <a:t>from having</a:t>
                      </a:r>
                      <a:r>
                        <a:rPr lang="en-US" sz="2600" kern="1200" baseline="0"/>
                        <a:t> the disease</a:t>
                      </a:r>
                      <a:endParaRPr lang="en-US" sz="2600" kern="1200"/>
                    </a:p>
                  </a:txBody>
                  <a:tcPr marL="76426" marR="76426" marT="39124" marB="39124"/>
                </a:tc>
                <a:extLst>
                  <a:ext uri="{0D108BD9-81ED-4DB2-BD59-A6C34878D82A}">
                    <a16:rowId xmlns:a16="http://schemas.microsoft.com/office/drawing/2014/main" val="4107785968"/>
                  </a:ext>
                </a:extLst>
              </a:tr>
              <a:tr h="524089">
                <a:tc gridSpan="3">
                  <a:txBody>
                    <a:bodyPr/>
                    <a:lstStyle/>
                    <a:p>
                      <a:r>
                        <a:rPr lang="en-US" sz="2600" b="1" dirty="0"/>
                        <a:t>Similar </a:t>
                      </a:r>
                      <a:r>
                        <a:rPr lang="en-US" sz="2600" b="1" baseline="0" dirty="0"/>
                        <a:t>protection </a:t>
                      </a:r>
                      <a:r>
                        <a:rPr lang="en-US" sz="2600" b="1" dirty="0"/>
                        <a:t>with different race,</a:t>
                      </a:r>
                      <a:r>
                        <a:rPr lang="en-US" sz="2600" b="1" baseline="0" dirty="0"/>
                        <a:t> ethnicity and age</a:t>
                      </a:r>
                    </a:p>
                  </a:txBody>
                  <a:tcPr marL="76426" marR="76426" marT="39124" marB="391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marL="58519" marR="58519" marT="29957" marB="29957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58519" marR="58519" marT="29957" marB="29957"/>
                </a:tc>
                <a:extLst>
                  <a:ext uri="{0D108BD9-81ED-4DB2-BD59-A6C34878D82A}">
                    <a16:rowId xmlns:a16="http://schemas.microsoft.com/office/drawing/2014/main" val="3791140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36200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1392</Words>
  <Application>Microsoft Macintosh PowerPoint</Application>
  <PresentationFormat>Widescreen</PresentationFormat>
  <Paragraphs>145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Estrangelo Edessa</vt:lpstr>
      <vt:lpstr>Georgia</vt:lpstr>
      <vt:lpstr>Gill Sans MT</vt:lpstr>
      <vt:lpstr>Helvetica Neue</vt:lpstr>
      <vt:lpstr>Parcel</vt:lpstr>
      <vt:lpstr>COVID-19 Vaccine:  answers to your questions  A presentation for Staff and residents in post-acute and Long-Term Care</vt:lpstr>
      <vt:lpstr>What are your concerns?</vt:lpstr>
      <vt:lpstr>Concerns about the COVID-19 Vaccine are real</vt:lpstr>
      <vt:lpstr>Why Should I get vaccinated?</vt:lpstr>
      <vt:lpstr>common questions we Will address:</vt:lpstr>
      <vt:lpstr>The First two COVID-19 Vaccines </vt:lpstr>
      <vt:lpstr>COVID-19 Vaccine: mRNA VACCINE, WHAT IS THAT?</vt:lpstr>
      <vt:lpstr>Who was included in the COVID-19 Vaccine Trials?</vt:lpstr>
      <vt:lpstr>How Effective are the COVID-19 Vaccines?</vt:lpstr>
      <vt:lpstr>What should I Expect When I Get the vaccine?</vt:lpstr>
      <vt:lpstr>What should I Expect When I Get the vaccine?</vt:lpstr>
      <vt:lpstr>Are the COVID-19 Vaccines Safe?</vt:lpstr>
      <vt:lpstr> Why should we trust the COVID-19 Vaccine? </vt:lpstr>
      <vt:lpstr>What is an EUA and what does that mean for me? </vt:lpstr>
      <vt:lpstr>How was the vaccine developed so quickly? </vt:lpstr>
      <vt:lpstr>When and how long will I be protected by the COVID-19 Vaccine?</vt:lpstr>
      <vt:lpstr>Will I Still need to wear a Mask?</vt:lpstr>
      <vt:lpstr>Special circumstance  What if I already had covid-19? </vt:lpstr>
      <vt:lpstr>Where should I look to get accurate information?</vt:lpstr>
      <vt:lpstr>Vaccines Are the only way to control the COVID-19 Pandemic</vt:lpstr>
      <vt:lpstr>Why Should I get vaccinated?</vt:lpstr>
      <vt:lpstr>Questions</vt:lpstr>
      <vt:lpstr>California Association of Long Term Care Medicine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Vaccine:  answers to your questions: A presentation for Staff and residents in post-acute and Long-Term Care </dc:title>
  <dc:creator>mike Wasserman</dc:creator>
  <cp:lastModifiedBy>Barbara Hulz</cp:lastModifiedBy>
  <cp:revision>7</cp:revision>
  <dcterms:created xsi:type="dcterms:W3CDTF">2021-01-02T03:18:20Z</dcterms:created>
  <dcterms:modified xsi:type="dcterms:W3CDTF">2021-01-04T22:58:27Z</dcterms:modified>
</cp:coreProperties>
</file>